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71" r:id="rId3"/>
    <p:sldId id="258" r:id="rId4"/>
    <p:sldId id="259" r:id="rId5"/>
    <p:sldId id="273" r:id="rId6"/>
    <p:sldId id="274" r:id="rId7"/>
    <p:sldId id="261" r:id="rId8"/>
    <p:sldId id="262" r:id="rId9"/>
    <p:sldId id="275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7097ADD-6D55-4341-D15E-5CDA257D718B}" name="Dural, Gorkem" initials="GD" userId="S::gdural@falcon.bentley.edu::b4cbf0fd-c147-4147-b899-72ff5a7ab45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80CA66-7E6A-4BDC-DC17-DD637EB3020C}" v="19" dt="2025-05-06T03:03:25.959"/>
    <p1510:client id="{084DF4F1-17B9-1FCC-5601-C4B2C93C8A74}" v="208" dt="2025-05-06T15:53:24.773"/>
    <p1510:client id="{5A93CBFE-B157-D84A-B25C-365F5554520E}" v="126" dt="2025-05-06T19:06:59.935"/>
    <p1510:client id="{7645928F-7CBF-D748-944A-7F2BC714C697}" v="3" dt="2025-05-06T18:56:24.2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120" d="100"/>
          <a:sy n="120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42F28-8CDD-42A7-8541-004275C87AC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FAEF7AE-843E-4548-8953-F08084BF78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Why it Matters</a:t>
          </a:r>
          <a:br>
            <a:rPr lang="en-US" b="1"/>
          </a:br>
          <a:r>
            <a:rPr lang="en-US" b="1"/>
            <a:t> </a:t>
          </a:r>
          <a:r>
            <a:rPr lang="en-US"/>
            <a:t>Academic performance is a growing concern for educators and policymakers. Early identification of at-risk students enables timely support and reduces dropout rates.</a:t>
          </a:r>
        </a:p>
      </dgm:t>
    </dgm:pt>
    <dgm:pt modelId="{02FDC83F-7340-4D1D-9DAD-994B58380A0F}" type="parTrans" cxnId="{1E465E6A-5FA4-4754-A83B-9BDFE0BCBEF4}">
      <dgm:prSet/>
      <dgm:spPr/>
      <dgm:t>
        <a:bodyPr/>
        <a:lstStyle/>
        <a:p>
          <a:endParaRPr lang="en-US"/>
        </a:p>
      </dgm:t>
    </dgm:pt>
    <dgm:pt modelId="{F8B6AA9A-725B-4CA2-B189-D1381B609954}" type="sibTrans" cxnId="{1E465E6A-5FA4-4754-A83B-9BDFE0BCBEF4}">
      <dgm:prSet/>
      <dgm:spPr/>
      <dgm:t>
        <a:bodyPr/>
        <a:lstStyle/>
        <a:p>
          <a:endParaRPr lang="en-US"/>
        </a:p>
      </dgm:t>
    </dgm:pt>
    <dgm:pt modelId="{23E820E9-9798-4565-91DC-1291C20FFA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Approach</a:t>
          </a:r>
          <a:endParaRPr lang="en-US"/>
        </a:p>
      </dgm:t>
    </dgm:pt>
    <dgm:pt modelId="{3057E67B-4D6D-4B1A-BB58-7871916AE11B}" type="parTrans" cxnId="{640D798A-F0C1-4333-8B67-B83156C239CA}">
      <dgm:prSet/>
      <dgm:spPr/>
      <dgm:t>
        <a:bodyPr/>
        <a:lstStyle/>
        <a:p>
          <a:endParaRPr lang="en-US"/>
        </a:p>
      </dgm:t>
    </dgm:pt>
    <dgm:pt modelId="{A70C275C-7D95-4F22-9EE6-F0C4733C04A6}" type="sibTrans" cxnId="{640D798A-F0C1-4333-8B67-B83156C239CA}">
      <dgm:prSet/>
      <dgm:spPr/>
      <dgm:t>
        <a:bodyPr/>
        <a:lstStyle/>
        <a:p>
          <a:endParaRPr lang="en-US"/>
        </a:p>
      </dgm:t>
    </dgm:pt>
    <dgm:pt modelId="{D35793D2-16E7-4334-A81B-CBA666C608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Logistic Regression:</a:t>
          </a:r>
          <a:r>
            <a:rPr lang="en-US"/>
            <a:t> Predicts pass/fail outcome.</a:t>
          </a:r>
        </a:p>
      </dgm:t>
    </dgm:pt>
    <dgm:pt modelId="{4548A826-06C2-4353-AF8B-76820FC1C4D7}" type="parTrans" cxnId="{A6AE849C-AA1F-454A-892E-3A99F168C06C}">
      <dgm:prSet/>
      <dgm:spPr/>
      <dgm:t>
        <a:bodyPr/>
        <a:lstStyle/>
        <a:p>
          <a:endParaRPr lang="en-US"/>
        </a:p>
      </dgm:t>
    </dgm:pt>
    <dgm:pt modelId="{C3D87954-A0DD-4C57-9710-1F2EC5103021}" type="sibTrans" cxnId="{A6AE849C-AA1F-454A-892E-3A99F168C06C}">
      <dgm:prSet/>
      <dgm:spPr/>
      <dgm:t>
        <a:bodyPr/>
        <a:lstStyle/>
        <a:p>
          <a:endParaRPr lang="en-US"/>
        </a:p>
      </dgm:t>
    </dgm:pt>
    <dgm:pt modelId="{E06CB21A-64C8-4058-A41D-405908078AE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Principal Component Analysis (PCA):</a:t>
          </a:r>
          <a:r>
            <a:rPr lang="en-US"/>
            <a:t> Identifies key underlying factors.</a:t>
          </a:r>
        </a:p>
      </dgm:t>
    </dgm:pt>
    <dgm:pt modelId="{441482DD-897D-4B82-AF72-19A731A13C77}" type="parTrans" cxnId="{08319317-E162-4D04-BCE3-331B1923E6EB}">
      <dgm:prSet/>
      <dgm:spPr/>
      <dgm:t>
        <a:bodyPr/>
        <a:lstStyle/>
        <a:p>
          <a:endParaRPr lang="en-US"/>
        </a:p>
      </dgm:t>
    </dgm:pt>
    <dgm:pt modelId="{037D03E6-F393-49FE-85B4-9EF10A58081A}" type="sibTrans" cxnId="{08319317-E162-4D04-BCE3-331B1923E6EB}">
      <dgm:prSet/>
      <dgm:spPr/>
      <dgm:t>
        <a:bodyPr/>
        <a:lstStyle/>
        <a:p>
          <a:endParaRPr lang="en-US"/>
        </a:p>
      </dgm:t>
    </dgm:pt>
    <dgm:pt modelId="{7C4C9831-6E9F-4874-8EAD-68C4BE9688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Decision Tree:</a:t>
          </a:r>
          <a:r>
            <a:rPr lang="en-US"/>
            <a:t> Visualizes how variables interact to predict success.</a:t>
          </a:r>
        </a:p>
      </dgm:t>
    </dgm:pt>
    <dgm:pt modelId="{3C4375E9-50B9-4574-A3CF-2C020AF96296}" type="parTrans" cxnId="{936DF419-F3C3-4E81-B507-E0EF3EB12A40}">
      <dgm:prSet/>
      <dgm:spPr/>
      <dgm:t>
        <a:bodyPr/>
        <a:lstStyle/>
        <a:p>
          <a:endParaRPr lang="en-US"/>
        </a:p>
      </dgm:t>
    </dgm:pt>
    <dgm:pt modelId="{DC246679-0FB2-4EE1-AB18-ED066EDC1647}" type="sibTrans" cxnId="{936DF419-F3C3-4E81-B507-E0EF3EB12A40}">
      <dgm:prSet/>
      <dgm:spPr/>
      <dgm:t>
        <a:bodyPr/>
        <a:lstStyle/>
        <a:p>
          <a:endParaRPr lang="en-US"/>
        </a:p>
      </dgm:t>
    </dgm:pt>
    <dgm:pt modelId="{67CCAC2D-80F6-41E1-B05C-5D2CB95A39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Significance</a:t>
          </a:r>
          <a:br>
            <a:rPr lang="en-US" b="1"/>
          </a:br>
          <a:r>
            <a:rPr lang="en-US"/>
            <a:t> Demonstrates the power of statistical learning and data-driven insights in education to inform interventions and improve student outcomes.</a:t>
          </a:r>
        </a:p>
      </dgm:t>
    </dgm:pt>
    <dgm:pt modelId="{1FEF912E-DF36-41B6-A7F5-32B3CA04BEBF}" type="parTrans" cxnId="{B7F2F7B1-171D-42EF-801C-830DB8959C3F}">
      <dgm:prSet/>
      <dgm:spPr/>
      <dgm:t>
        <a:bodyPr/>
        <a:lstStyle/>
        <a:p>
          <a:endParaRPr lang="en-US"/>
        </a:p>
      </dgm:t>
    </dgm:pt>
    <dgm:pt modelId="{F9E3770C-C66D-477A-AB6D-26843882E9A9}" type="sibTrans" cxnId="{B7F2F7B1-171D-42EF-801C-830DB8959C3F}">
      <dgm:prSet/>
      <dgm:spPr/>
      <dgm:t>
        <a:bodyPr/>
        <a:lstStyle/>
        <a:p>
          <a:endParaRPr lang="en-US"/>
        </a:p>
      </dgm:t>
    </dgm:pt>
    <dgm:pt modelId="{14848DC1-9E86-43BE-BE04-EB141781A53C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 b="0">
              <a:solidFill>
                <a:srgbClr val="000000"/>
              </a:solidFill>
              <a:latin typeface="Calibri"/>
              <a:ea typeface="Calibri"/>
              <a:cs typeface="Calibri"/>
            </a:rPr>
            <a:t>Objective</a:t>
          </a:r>
          <a:br>
            <a:rPr lang="en-US" b="0">
              <a:solidFill>
                <a:srgbClr val="000000"/>
              </a:solidFill>
              <a:latin typeface="Calibri"/>
              <a:ea typeface="Calibri"/>
              <a:cs typeface="Calibri"/>
            </a:rPr>
          </a:br>
          <a:r>
            <a:rPr lang="en-US" b="0">
              <a:solidFill>
                <a:srgbClr val="000000"/>
              </a:solidFill>
              <a:latin typeface="Calibri"/>
              <a:ea typeface="Calibri"/>
              <a:cs typeface="Calibri"/>
            </a:rPr>
            <a:t> Predict whether a student will pass their final grade (G3 ≥ 10) using demographic, academic, and behavioral data.</a:t>
          </a:r>
          <a:endParaRPr lang="en-US" b="1">
            <a:latin typeface="Grandview Display"/>
          </a:endParaRPr>
        </a:p>
      </dgm:t>
    </dgm:pt>
    <dgm:pt modelId="{CC2FDDCE-66F5-4F68-B95C-93978CD7F9AA}" type="parTrans" cxnId="{88EF975A-3D6F-475C-A8F5-E6006B28C51C}">
      <dgm:prSet/>
      <dgm:spPr/>
    </dgm:pt>
    <dgm:pt modelId="{62E54933-4669-4F42-82F2-C37FE067AC2D}" type="sibTrans" cxnId="{88EF975A-3D6F-475C-A8F5-E6006B28C51C}">
      <dgm:prSet/>
      <dgm:spPr/>
    </dgm:pt>
    <dgm:pt modelId="{97172E99-1100-4F03-B1B8-692F139934FD}" type="pres">
      <dgm:prSet presAssocID="{B9C42F28-8CDD-42A7-8541-004275C87AC7}" presName="root" presStyleCnt="0">
        <dgm:presLayoutVars>
          <dgm:dir/>
          <dgm:resizeHandles val="exact"/>
        </dgm:presLayoutVars>
      </dgm:prSet>
      <dgm:spPr/>
    </dgm:pt>
    <dgm:pt modelId="{6020E34A-E9CB-4035-B6F1-BDC50C4B9461}" type="pres">
      <dgm:prSet presAssocID="{14848DC1-9E86-43BE-BE04-EB141781A53C}" presName="compNode" presStyleCnt="0"/>
      <dgm:spPr/>
    </dgm:pt>
    <dgm:pt modelId="{AFC722A6-8002-4CC9-ADC6-B3253FD3FBF9}" type="pres">
      <dgm:prSet presAssocID="{14848DC1-9E86-43BE-BE04-EB141781A53C}" presName="bgRect" presStyleLbl="bgShp" presStyleIdx="0" presStyleCnt="4"/>
      <dgm:spPr/>
    </dgm:pt>
    <dgm:pt modelId="{68B2BD3B-0E04-4C76-9EDB-D1BBE1DAF3C4}" type="pres">
      <dgm:prSet presAssocID="{14848DC1-9E86-43BE-BE04-EB141781A53C}" presName="iconRect" presStyleLbl="node1" presStyleIdx="0" presStyleCnt="4"/>
      <dgm:spPr/>
    </dgm:pt>
    <dgm:pt modelId="{68A504F4-D8BB-4BD3-895C-C737FC06F063}" type="pres">
      <dgm:prSet presAssocID="{14848DC1-9E86-43BE-BE04-EB141781A53C}" presName="spaceRect" presStyleCnt="0"/>
      <dgm:spPr/>
    </dgm:pt>
    <dgm:pt modelId="{BAD215E4-E941-4D00-AFFD-060E20EB0475}" type="pres">
      <dgm:prSet presAssocID="{14848DC1-9E86-43BE-BE04-EB141781A53C}" presName="parTx" presStyleLbl="revTx" presStyleIdx="0" presStyleCnt="5">
        <dgm:presLayoutVars>
          <dgm:chMax val="0"/>
          <dgm:chPref val="0"/>
        </dgm:presLayoutVars>
      </dgm:prSet>
      <dgm:spPr/>
    </dgm:pt>
    <dgm:pt modelId="{EDBBC5C9-43F8-4EF0-9145-23068DD7539D}" type="pres">
      <dgm:prSet presAssocID="{62E54933-4669-4F42-82F2-C37FE067AC2D}" presName="sibTrans" presStyleCnt="0"/>
      <dgm:spPr/>
    </dgm:pt>
    <dgm:pt modelId="{263ABFF3-0CFE-4AC4-B524-DAEFB60B49E2}" type="pres">
      <dgm:prSet presAssocID="{1FAEF7AE-843E-4548-8953-F08084BF78BA}" presName="compNode" presStyleCnt="0"/>
      <dgm:spPr/>
    </dgm:pt>
    <dgm:pt modelId="{F290DE1F-0FD2-40C8-8FD4-7F8DD199133F}" type="pres">
      <dgm:prSet presAssocID="{1FAEF7AE-843E-4548-8953-F08084BF78BA}" presName="bgRect" presStyleLbl="bgShp" presStyleIdx="1" presStyleCnt="4"/>
      <dgm:spPr/>
    </dgm:pt>
    <dgm:pt modelId="{A3522037-F75E-4DC0-BCC3-440DC5D5FA44}" type="pres">
      <dgm:prSet presAssocID="{1FAEF7AE-843E-4548-8953-F08084BF78BA}" presName="iconRect" presStyleLbl="node1" presStyleIdx="1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FB3312B1-17EE-4D47-8665-B57DBA212A15}" type="pres">
      <dgm:prSet presAssocID="{1FAEF7AE-843E-4548-8953-F08084BF78BA}" presName="spaceRect" presStyleCnt="0"/>
      <dgm:spPr/>
    </dgm:pt>
    <dgm:pt modelId="{50561CFD-C155-40F2-94C0-8936BCB64309}" type="pres">
      <dgm:prSet presAssocID="{1FAEF7AE-843E-4548-8953-F08084BF78BA}" presName="parTx" presStyleLbl="revTx" presStyleIdx="1" presStyleCnt="5">
        <dgm:presLayoutVars>
          <dgm:chMax val="0"/>
          <dgm:chPref val="0"/>
        </dgm:presLayoutVars>
      </dgm:prSet>
      <dgm:spPr/>
    </dgm:pt>
    <dgm:pt modelId="{9F078004-05AC-4CFA-98DD-6DD3F9E37370}" type="pres">
      <dgm:prSet presAssocID="{F8B6AA9A-725B-4CA2-B189-D1381B609954}" presName="sibTrans" presStyleCnt="0"/>
      <dgm:spPr/>
    </dgm:pt>
    <dgm:pt modelId="{2681E527-5B99-4757-8187-C7801516DFCE}" type="pres">
      <dgm:prSet presAssocID="{23E820E9-9798-4565-91DC-1291C20FFAB1}" presName="compNode" presStyleCnt="0"/>
      <dgm:spPr/>
    </dgm:pt>
    <dgm:pt modelId="{87F374E5-806D-46AC-BDB7-1C68D86E65D1}" type="pres">
      <dgm:prSet presAssocID="{23E820E9-9798-4565-91DC-1291C20FFAB1}" presName="bgRect" presStyleLbl="bgShp" presStyleIdx="2" presStyleCnt="4"/>
      <dgm:spPr/>
    </dgm:pt>
    <dgm:pt modelId="{2DBBFE8A-3EF6-4C4F-A453-E1ABD9C258DB}" type="pres">
      <dgm:prSet presAssocID="{23E820E9-9798-4565-91DC-1291C20FFAB1}" presName="iconRect" presStyleLbl="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867FA3F6-5E62-422D-AD76-C562ABBA4F47}" type="pres">
      <dgm:prSet presAssocID="{23E820E9-9798-4565-91DC-1291C20FFAB1}" presName="spaceRect" presStyleCnt="0"/>
      <dgm:spPr/>
    </dgm:pt>
    <dgm:pt modelId="{516C5765-D8FB-4D21-80C5-0D1A94EBC3ED}" type="pres">
      <dgm:prSet presAssocID="{23E820E9-9798-4565-91DC-1291C20FFAB1}" presName="parTx" presStyleLbl="revTx" presStyleIdx="2" presStyleCnt="5">
        <dgm:presLayoutVars>
          <dgm:chMax val="0"/>
          <dgm:chPref val="0"/>
        </dgm:presLayoutVars>
      </dgm:prSet>
      <dgm:spPr/>
    </dgm:pt>
    <dgm:pt modelId="{0EFC08D5-A177-49E3-BA43-A7E30061EB18}" type="pres">
      <dgm:prSet presAssocID="{23E820E9-9798-4565-91DC-1291C20FFAB1}" presName="desTx" presStyleLbl="revTx" presStyleIdx="3" presStyleCnt="5">
        <dgm:presLayoutVars/>
      </dgm:prSet>
      <dgm:spPr/>
    </dgm:pt>
    <dgm:pt modelId="{ACF2F5D1-4068-4149-AFB1-AD06C322DEF8}" type="pres">
      <dgm:prSet presAssocID="{A70C275C-7D95-4F22-9EE6-F0C4733C04A6}" presName="sibTrans" presStyleCnt="0"/>
      <dgm:spPr/>
    </dgm:pt>
    <dgm:pt modelId="{5FE71825-973A-4429-B5FA-0A31BFB00867}" type="pres">
      <dgm:prSet presAssocID="{67CCAC2D-80F6-41E1-B05C-5D2CB95A39D6}" presName="compNode" presStyleCnt="0"/>
      <dgm:spPr/>
    </dgm:pt>
    <dgm:pt modelId="{74273BA9-3CF2-4B1D-A1AE-C3D450474C7E}" type="pres">
      <dgm:prSet presAssocID="{67CCAC2D-80F6-41E1-B05C-5D2CB95A39D6}" presName="bgRect" presStyleLbl="bgShp" presStyleIdx="3" presStyleCnt="4"/>
      <dgm:spPr/>
    </dgm:pt>
    <dgm:pt modelId="{8CA9C000-46E2-46E3-B2D1-7497B9054781}" type="pres">
      <dgm:prSet presAssocID="{67CCAC2D-80F6-41E1-B05C-5D2CB95A39D6}" presName="iconRect" presStyleLbl="node1" presStyleIdx="3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3FDF56CC-A0A0-41B4-A778-55E5567F1F57}" type="pres">
      <dgm:prSet presAssocID="{67CCAC2D-80F6-41E1-B05C-5D2CB95A39D6}" presName="spaceRect" presStyleCnt="0"/>
      <dgm:spPr/>
    </dgm:pt>
    <dgm:pt modelId="{4397DE93-B20B-415B-A651-02B61039307E}" type="pres">
      <dgm:prSet presAssocID="{67CCAC2D-80F6-41E1-B05C-5D2CB95A39D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08319317-E162-4D04-BCE3-331B1923E6EB}" srcId="{23E820E9-9798-4565-91DC-1291C20FFAB1}" destId="{E06CB21A-64C8-4058-A41D-405908078AE2}" srcOrd="1" destOrd="0" parTransId="{441482DD-897D-4B82-AF72-19A731A13C77}" sibTransId="{037D03E6-F393-49FE-85B4-9EF10A58081A}"/>
    <dgm:cxn modelId="{936DF419-F3C3-4E81-B507-E0EF3EB12A40}" srcId="{23E820E9-9798-4565-91DC-1291C20FFAB1}" destId="{7C4C9831-6E9F-4874-8EAD-68C4BE968882}" srcOrd="2" destOrd="0" parTransId="{3C4375E9-50B9-4574-A3CF-2C020AF96296}" sibTransId="{DC246679-0FB2-4EE1-AB18-ED066EDC1647}"/>
    <dgm:cxn modelId="{2D26802B-0001-45B6-98D8-94758247CDBD}" type="presOf" srcId="{7C4C9831-6E9F-4874-8EAD-68C4BE968882}" destId="{0EFC08D5-A177-49E3-BA43-A7E30061EB18}" srcOrd="0" destOrd="2" presId="urn:microsoft.com/office/officeart/2018/2/layout/IconVerticalSolidList"/>
    <dgm:cxn modelId="{62A90845-AFC3-4DEE-AD9D-4AD05618E484}" type="presOf" srcId="{B9C42F28-8CDD-42A7-8541-004275C87AC7}" destId="{97172E99-1100-4F03-B1B8-692F139934FD}" srcOrd="0" destOrd="0" presId="urn:microsoft.com/office/officeart/2018/2/layout/IconVerticalSolidList"/>
    <dgm:cxn modelId="{88EF975A-3D6F-475C-A8F5-E6006B28C51C}" srcId="{B9C42F28-8CDD-42A7-8541-004275C87AC7}" destId="{14848DC1-9E86-43BE-BE04-EB141781A53C}" srcOrd="0" destOrd="0" parTransId="{CC2FDDCE-66F5-4F68-B95C-93978CD7F9AA}" sibTransId="{62E54933-4669-4F42-82F2-C37FE067AC2D}"/>
    <dgm:cxn modelId="{1E465E6A-5FA4-4754-A83B-9BDFE0BCBEF4}" srcId="{B9C42F28-8CDD-42A7-8541-004275C87AC7}" destId="{1FAEF7AE-843E-4548-8953-F08084BF78BA}" srcOrd="1" destOrd="0" parTransId="{02FDC83F-7340-4D1D-9DAD-994B58380A0F}" sibTransId="{F8B6AA9A-725B-4CA2-B189-D1381B609954}"/>
    <dgm:cxn modelId="{12C61E6F-C30E-41D0-9D36-1118423E4906}" type="presOf" srcId="{14848DC1-9E86-43BE-BE04-EB141781A53C}" destId="{BAD215E4-E941-4D00-AFFD-060E20EB0475}" srcOrd="0" destOrd="0" presId="urn:microsoft.com/office/officeart/2018/2/layout/IconVerticalSolidList"/>
    <dgm:cxn modelId="{640D798A-F0C1-4333-8B67-B83156C239CA}" srcId="{B9C42F28-8CDD-42A7-8541-004275C87AC7}" destId="{23E820E9-9798-4565-91DC-1291C20FFAB1}" srcOrd="2" destOrd="0" parTransId="{3057E67B-4D6D-4B1A-BB58-7871916AE11B}" sibTransId="{A70C275C-7D95-4F22-9EE6-F0C4733C04A6}"/>
    <dgm:cxn modelId="{A6AE849C-AA1F-454A-892E-3A99F168C06C}" srcId="{23E820E9-9798-4565-91DC-1291C20FFAB1}" destId="{D35793D2-16E7-4334-A81B-CBA666C608D6}" srcOrd="0" destOrd="0" parTransId="{4548A826-06C2-4353-AF8B-76820FC1C4D7}" sibTransId="{C3D87954-A0DD-4C57-9710-1F2EC5103021}"/>
    <dgm:cxn modelId="{B7F2F7B1-171D-42EF-801C-830DB8959C3F}" srcId="{B9C42F28-8CDD-42A7-8541-004275C87AC7}" destId="{67CCAC2D-80F6-41E1-B05C-5D2CB95A39D6}" srcOrd="3" destOrd="0" parTransId="{1FEF912E-DF36-41B6-A7F5-32B3CA04BEBF}" sibTransId="{F9E3770C-C66D-477A-AB6D-26843882E9A9}"/>
    <dgm:cxn modelId="{F088D3C1-6093-49C9-999B-685D0678AC69}" type="presOf" srcId="{D35793D2-16E7-4334-A81B-CBA666C608D6}" destId="{0EFC08D5-A177-49E3-BA43-A7E30061EB18}" srcOrd="0" destOrd="0" presId="urn:microsoft.com/office/officeart/2018/2/layout/IconVerticalSolidList"/>
    <dgm:cxn modelId="{005CFBC6-0B91-4600-82EE-75608028E182}" type="presOf" srcId="{23E820E9-9798-4565-91DC-1291C20FFAB1}" destId="{516C5765-D8FB-4D21-80C5-0D1A94EBC3ED}" srcOrd="0" destOrd="0" presId="urn:microsoft.com/office/officeart/2018/2/layout/IconVerticalSolidList"/>
    <dgm:cxn modelId="{51DDFFCD-D4F2-4176-B69B-8AC36AA3C589}" type="presOf" srcId="{1FAEF7AE-843E-4548-8953-F08084BF78BA}" destId="{50561CFD-C155-40F2-94C0-8936BCB64309}" srcOrd="0" destOrd="0" presId="urn:microsoft.com/office/officeart/2018/2/layout/IconVerticalSolidList"/>
    <dgm:cxn modelId="{67BFD0E9-9A63-4AB3-A5DD-5E7818E79B0D}" type="presOf" srcId="{E06CB21A-64C8-4058-A41D-405908078AE2}" destId="{0EFC08D5-A177-49E3-BA43-A7E30061EB18}" srcOrd="0" destOrd="1" presId="urn:microsoft.com/office/officeart/2018/2/layout/IconVerticalSolidList"/>
    <dgm:cxn modelId="{27A6A9EC-F18E-4398-A125-8CBE8A669271}" type="presOf" srcId="{67CCAC2D-80F6-41E1-B05C-5D2CB95A39D6}" destId="{4397DE93-B20B-415B-A651-02B61039307E}" srcOrd="0" destOrd="0" presId="urn:microsoft.com/office/officeart/2018/2/layout/IconVerticalSolidList"/>
    <dgm:cxn modelId="{D1986C5D-A334-4D88-A60A-DCEE947C5A11}" type="presParOf" srcId="{97172E99-1100-4F03-B1B8-692F139934FD}" destId="{6020E34A-E9CB-4035-B6F1-BDC50C4B9461}" srcOrd="0" destOrd="0" presId="urn:microsoft.com/office/officeart/2018/2/layout/IconVerticalSolidList"/>
    <dgm:cxn modelId="{67DC7F1D-5826-46D0-BEBE-D21338B04BA5}" type="presParOf" srcId="{6020E34A-E9CB-4035-B6F1-BDC50C4B9461}" destId="{AFC722A6-8002-4CC9-ADC6-B3253FD3FBF9}" srcOrd="0" destOrd="0" presId="urn:microsoft.com/office/officeart/2018/2/layout/IconVerticalSolidList"/>
    <dgm:cxn modelId="{732E7220-C3C5-4C14-9651-DFDF329D8E51}" type="presParOf" srcId="{6020E34A-E9CB-4035-B6F1-BDC50C4B9461}" destId="{68B2BD3B-0E04-4C76-9EDB-D1BBE1DAF3C4}" srcOrd="1" destOrd="0" presId="urn:microsoft.com/office/officeart/2018/2/layout/IconVerticalSolidList"/>
    <dgm:cxn modelId="{F3DD3808-FB6C-4D8F-B002-B88F57C8AFDD}" type="presParOf" srcId="{6020E34A-E9CB-4035-B6F1-BDC50C4B9461}" destId="{68A504F4-D8BB-4BD3-895C-C737FC06F063}" srcOrd="2" destOrd="0" presId="urn:microsoft.com/office/officeart/2018/2/layout/IconVerticalSolidList"/>
    <dgm:cxn modelId="{7EF72BA0-F86D-4670-8D32-6BB85F77F687}" type="presParOf" srcId="{6020E34A-E9CB-4035-B6F1-BDC50C4B9461}" destId="{BAD215E4-E941-4D00-AFFD-060E20EB0475}" srcOrd="3" destOrd="0" presId="urn:microsoft.com/office/officeart/2018/2/layout/IconVerticalSolidList"/>
    <dgm:cxn modelId="{420B5B28-4DDC-4DCC-9CD8-5ACD22357416}" type="presParOf" srcId="{97172E99-1100-4F03-B1B8-692F139934FD}" destId="{EDBBC5C9-43F8-4EF0-9145-23068DD7539D}" srcOrd="1" destOrd="0" presId="urn:microsoft.com/office/officeart/2018/2/layout/IconVerticalSolidList"/>
    <dgm:cxn modelId="{BA61C41E-E33E-4C24-807F-8D92827DE2CC}" type="presParOf" srcId="{97172E99-1100-4F03-B1B8-692F139934FD}" destId="{263ABFF3-0CFE-4AC4-B524-DAEFB60B49E2}" srcOrd="2" destOrd="0" presId="urn:microsoft.com/office/officeart/2018/2/layout/IconVerticalSolidList"/>
    <dgm:cxn modelId="{60ED6FEC-8C06-49D3-B45B-9585589B352F}" type="presParOf" srcId="{263ABFF3-0CFE-4AC4-B524-DAEFB60B49E2}" destId="{F290DE1F-0FD2-40C8-8FD4-7F8DD199133F}" srcOrd="0" destOrd="0" presId="urn:microsoft.com/office/officeart/2018/2/layout/IconVerticalSolidList"/>
    <dgm:cxn modelId="{95921407-6893-4F5D-A418-1882AEAC2CA9}" type="presParOf" srcId="{263ABFF3-0CFE-4AC4-B524-DAEFB60B49E2}" destId="{A3522037-F75E-4DC0-BCC3-440DC5D5FA44}" srcOrd="1" destOrd="0" presId="urn:microsoft.com/office/officeart/2018/2/layout/IconVerticalSolidList"/>
    <dgm:cxn modelId="{760F8A50-3762-478A-BC5B-DCF0B67AEA2D}" type="presParOf" srcId="{263ABFF3-0CFE-4AC4-B524-DAEFB60B49E2}" destId="{FB3312B1-17EE-4D47-8665-B57DBA212A15}" srcOrd="2" destOrd="0" presId="urn:microsoft.com/office/officeart/2018/2/layout/IconVerticalSolidList"/>
    <dgm:cxn modelId="{2D81EE5B-F24F-4632-9287-DD009E8C3247}" type="presParOf" srcId="{263ABFF3-0CFE-4AC4-B524-DAEFB60B49E2}" destId="{50561CFD-C155-40F2-94C0-8936BCB64309}" srcOrd="3" destOrd="0" presId="urn:microsoft.com/office/officeart/2018/2/layout/IconVerticalSolidList"/>
    <dgm:cxn modelId="{BC351626-684D-44B5-BAD2-6E6E26089D40}" type="presParOf" srcId="{97172E99-1100-4F03-B1B8-692F139934FD}" destId="{9F078004-05AC-4CFA-98DD-6DD3F9E37370}" srcOrd="3" destOrd="0" presId="urn:microsoft.com/office/officeart/2018/2/layout/IconVerticalSolidList"/>
    <dgm:cxn modelId="{B615E0D4-ADD2-4080-BF34-3E43CE8747F6}" type="presParOf" srcId="{97172E99-1100-4F03-B1B8-692F139934FD}" destId="{2681E527-5B99-4757-8187-C7801516DFCE}" srcOrd="4" destOrd="0" presId="urn:microsoft.com/office/officeart/2018/2/layout/IconVerticalSolidList"/>
    <dgm:cxn modelId="{E7DD3DA6-1B33-4D30-B4FB-03A21767C614}" type="presParOf" srcId="{2681E527-5B99-4757-8187-C7801516DFCE}" destId="{87F374E5-806D-46AC-BDB7-1C68D86E65D1}" srcOrd="0" destOrd="0" presId="urn:microsoft.com/office/officeart/2018/2/layout/IconVerticalSolidList"/>
    <dgm:cxn modelId="{01418751-6148-4111-84F5-31424E93D73E}" type="presParOf" srcId="{2681E527-5B99-4757-8187-C7801516DFCE}" destId="{2DBBFE8A-3EF6-4C4F-A453-E1ABD9C258DB}" srcOrd="1" destOrd="0" presId="urn:microsoft.com/office/officeart/2018/2/layout/IconVerticalSolidList"/>
    <dgm:cxn modelId="{E398ED87-E412-436D-AEBB-B2B34393C671}" type="presParOf" srcId="{2681E527-5B99-4757-8187-C7801516DFCE}" destId="{867FA3F6-5E62-422D-AD76-C562ABBA4F47}" srcOrd="2" destOrd="0" presId="urn:microsoft.com/office/officeart/2018/2/layout/IconVerticalSolidList"/>
    <dgm:cxn modelId="{627A12AB-662D-4F80-8EB1-4581F9E27E4A}" type="presParOf" srcId="{2681E527-5B99-4757-8187-C7801516DFCE}" destId="{516C5765-D8FB-4D21-80C5-0D1A94EBC3ED}" srcOrd="3" destOrd="0" presId="urn:microsoft.com/office/officeart/2018/2/layout/IconVerticalSolidList"/>
    <dgm:cxn modelId="{6469E579-88BE-471F-8269-98CAC75ACB9B}" type="presParOf" srcId="{2681E527-5B99-4757-8187-C7801516DFCE}" destId="{0EFC08D5-A177-49E3-BA43-A7E30061EB18}" srcOrd="4" destOrd="0" presId="urn:microsoft.com/office/officeart/2018/2/layout/IconVerticalSolidList"/>
    <dgm:cxn modelId="{2AF0457C-5846-4CD4-A59F-2CCFE94D9399}" type="presParOf" srcId="{97172E99-1100-4F03-B1B8-692F139934FD}" destId="{ACF2F5D1-4068-4149-AFB1-AD06C322DEF8}" srcOrd="5" destOrd="0" presId="urn:microsoft.com/office/officeart/2018/2/layout/IconVerticalSolidList"/>
    <dgm:cxn modelId="{395E7BE8-0C7B-4DAD-A798-9DE8AE7D3EE0}" type="presParOf" srcId="{97172E99-1100-4F03-B1B8-692F139934FD}" destId="{5FE71825-973A-4429-B5FA-0A31BFB00867}" srcOrd="6" destOrd="0" presId="urn:microsoft.com/office/officeart/2018/2/layout/IconVerticalSolidList"/>
    <dgm:cxn modelId="{3F841B55-2352-460D-86A1-BF4DB372A83D}" type="presParOf" srcId="{5FE71825-973A-4429-B5FA-0A31BFB00867}" destId="{74273BA9-3CF2-4B1D-A1AE-C3D450474C7E}" srcOrd="0" destOrd="0" presId="urn:microsoft.com/office/officeart/2018/2/layout/IconVerticalSolidList"/>
    <dgm:cxn modelId="{F3C317B3-C5CB-4149-9DAF-1BF927E4AF8D}" type="presParOf" srcId="{5FE71825-973A-4429-B5FA-0A31BFB00867}" destId="{8CA9C000-46E2-46E3-B2D1-7497B9054781}" srcOrd="1" destOrd="0" presId="urn:microsoft.com/office/officeart/2018/2/layout/IconVerticalSolidList"/>
    <dgm:cxn modelId="{D21C3B88-32C1-4D4C-AA37-9FC0B063ED83}" type="presParOf" srcId="{5FE71825-973A-4429-B5FA-0A31BFB00867}" destId="{3FDF56CC-A0A0-41B4-A778-55E5567F1F57}" srcOrd="2" destOrd="0" presId="urn:microsoft.com/office/officeart/2018/2/layout/IconVerticalSolidList"/>
    <dgm:cxn modelId="{3241306E-FDAC-4875-9C5F-EF9CB57BA973}" type="presParOf" srcId="{5FE71825-973A-4429-B5FA-0A31BFB00867}" destId="{4397DE93-B20B-415B-A651-02B61039307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8B45CE-E8BC-47AA-AA12-23270F5A6158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8EB500-32CE-44C5-A4ED-2F85681220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The dataset used in this study contains comprehensive information on secondary school students, with variables that capture their academic history, demographic background, and lifestyle habits</a:t>
          </a:r>
          <a:endParaRPr lang="en-US"/>
        </a:p>
      </dgm:t>
    </dgm:pt>
    <dgm:pt modelId="{78948829-4A92-46DD-95A0-E2F8636EE8AD}" type="parTrans" cxnId="{21DE1508-28D9-4CC2-99FA-AD076A4DCF94}">
      <dgm:prSet/>
      <dgm:spPr/>
      <dgm:t>
        <a:bodyPr/>
        <a:lstStyle/>
        <a:p>
          <a:endParaRPr lang="en-US"/>
        </a:p>
      </dgm:t>
    </dgm:pt>
    <dgm:pt modelId="{02AC2118-245C-4CB4-B651-70425EC6A034}" type="sibTrans" cxnId="{21DE1508-28D9-4CC2-99FA-AD076A4DCF9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DD1A29C-A8C3-4A49-A0E4-22C993AEA6A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The primary outcome of interest is whether a student passes the course, which is defined as achieving a final grade (G3) of 10 or higher.</a:t>
          </a:r>
          <a:endParaRPr lang="en-US"/>
        </a:p>
      </dgm:t>
    </dgm:pt>
    <dgm:pt modelId="{FEFF0A0E-C10D-4230-B860-C23AEC696552}" type="parTrans" cxnId="{1DE9BF32-526C-46A3-8F00-9414E081A75A}">
      <dgm:prSet/>
      <dgm:spPr/>
      <dgm:t>
        <a:bodyPr/>
        <a:lstStyle/>
        <a:p>
          <a:endParaRPr lang="en-US"/>
        </a:p>
      </dgm:t>
    </dgm:pt>
    <dgm:pt modelId="{74B1BD9E-36F4-40EC-AE0A-A2435CE36185}" type="sibTrans" cxnId="{1DE9BF32-526C-46A3-8F00-9414E081A75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F3A5625-AE19-4FAE-BFAE-58B1C4C0B1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To support this analysis, we created a binary target variable (Pass) where students with G3 ≥ 10 are classified as passing and those with G3 &lt; 10 as failing.</a:t>
          </a:r>
          <a:endParaRPr lang="en-US"/>
        </a:p>
      </dgm:t>
    </dgm:pt>
    <dgm:pt modelId="{F3CAAD58-8318-4029-A677-506B5D6F8BA8}" type="parTrans" cxnId="{FC4A3CC9-6B5E-4A9A-91AC-641B639844F7}">
      <dgm:prSet/>
      <dgm:spPr/>
      <dgm:t>
        <a:bodyPr/>
        <a:lstStyle/>
        <a:p>
          <a:endParaRPr lang="en-US"/>
        </a:p>
      </dgm:t>
    </dgm:pt>
    <dgm:pt modelId="{F353F8AC-7FE2-4BAA-9D08-767CAD6114BD}" type="sibTrans" cxnId="{FC4A3CC9-6B5E-4A9A-91AC-641B639844F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4EED6AE-F2D9-489D-9874-ACA5046143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the dataset is relatively clean, with no missing values and a manageable number of observations for statistical modelling.</a:t>
          </a:r>
          <a:endParaRPr lang="en-US"/>
        </a:p>
      </dgm:t>
    </dgm:pt>
    <dgm:pt modelId="{567DFF20-3CCC-4FC0-AE9D-CFE68ABCD72E}" type="parTrans" cxnId="{84995FBF-FA86-43EF-B0E9-FED009995BD7}">
      <dgm:prSet/>
      <dgm:spPr/>
      <dgm:t>
        <a:bodyPr/>
        <a:lstStyle/>
        <a:p>
          <a:endParaRPr lang="en-US"/>
        </a:p>
      </dgm:t>
    </dgm:pt>
    <dgm:pt modelId="{6F2A9B4B-73D9-4033-8DFE-708E25F6CFA6}" type="sibTrans" cxnId="{84995FBF-FA86-43EF-B0E9-FED009995BD7}">
      <dgm:prSet/>
      <dgm:spPr/>
      <dgm:t>
        <a:bodyPr/>
        <a:lstStyle/>
        <a:p>
          <a:endParaRPr lang="en-US"/>
        </a:p>
      </dgm:t>
    </dgm:pt>
    <dgm:pt modelId="{BCF86780-0350-4748-80C3-F9F0405BAD27}" type="pres">
      <dgm:prSet presAssocID="{0C8B45CE-E8BC-47AA-AA12-23270F5A6158}" presName="root" presStyleCnt="0">
        <dgm:presLayoutVars>
          <dgm:dir/>
          <dgm:resizeHandles val="exact"/>
        </dgm:presLayoutVars>
      </dgm:prSet>
      <dgm:spPr/>
    </dgm:pt>
    <dgm:pt modelId="{73D26327-CCA8-41C7-A7C9-DDD6F5D72D34}" type="pres">
      <dgm:prSet presAssocID="{0C8B45CE-E8BC-47AA-AA12-23270F5A6158}" presName="container" presStyleCnt="0">
        <dgm:presLayoutVars>
          <dgm:dir/>
          <dgm:resizeHandles val="exact"/>
        </dgm:presLayoutVars>
      </dgm:prSet>
      <dgm:spPr/>
    </dgm:pt>
    <dgm:pt modelId="{6A66B1F1-5E91-43EE-AC7E-5F08ECE9B188}" type="pres">
      <dgm:prSet presAssocID="{8D8EB500-32CE-44C5-A4ED-2F85681220FC}" presName="compNode" presStyleCnt="0"/>
      <dgm:spPr/>
    </dgm:pt>
    <dgm:pt modelId="{17A9BBB6-C1BA-413F-9B46-8ABAEC082A9A}" type="pres">
      <dgm:prSet presAssocID="{8D8EB500-32CE-44C5-A4ED-2F85681220FC}" presName="iconBgRect" presStyleLbl="bgShp" presStyleIdx="0" presStyleCnt="4"/>
      <dgm:spPr/>
    </dgm:pt>
    <dgm:pt modelId="{D1E92923-35D1-4420-8D53-726D3945F942}" type="pres">
      <dgm:prSet presAssocID="{8D8EB500-32CE-44C5-A4ED-2F85681220F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B019D75D-7F7E-4863-AC4C-5388544E0334}" type="pres">
      <dgm:prSet presAssocID="{8D8EB500-32CE-44C5-A4ED-2F85681220FC}" presName="spaceRect" presStyleCnt="0"/>
      <dgm:spPr/>
    </dgm:pt>
    <dgm:pt modelId="{D0F5620D-E224-4CC3-8B7B-D1707B4CDDBC}" type="pres">
      <dgm:prSet presAssocID="{8D8EB500-32CE-44C5-A4ED-2F85681220FC}" presName="textRect" presStyleLbl="revTx" presStyleIdx="0" presStyleCnt="4">
        <dgm:presLayoutVars>
          <dgm:chMax val="1"/>
          <dgm:chPref val="1"/>
        </dgm:presLayoutVars>
      </dgm:prSet>
      <dgm:spPr/>
    </dgm:pt>
    <dgm:pt modelId="{ED01D0BF-2D4B-41E4-A1EB-39C4697ADDA4}" type="pres">
      <dgm:prSet presAssocID="{02AC2118-245C-4CB4-B651-70425EC6A034}" presName="sibTrans" presStyleLbl="sibTrans2D1" presStyleIdx="0" presStyleCnt="0"/>
      <dgm:spPr/>
    </dgm:pt>
    <dgm:pt modelId="{7F04A01E-1956-4B05-8793-CC359F857339}" type="pres">
      <dgm:prSet presAssocID="{3DD1A29C-A8C3-4A49-A0E4-22C993AEA6A1}" presName="compNode" presStyleCnt="0"/>
      <dgm:spPr/>
    </dgm:pt>
    <dgm:pt modelId="{CC3C1D20-084E-47A6-B93D-02522D1CB463}" type="pres">
      <dgm:prSet presAssocID="{3DD1A29C-A8C3-4A49-A0E4-22C993AEA6A1}" presName="iconBgRect" presStyleLbl="bgShp" presStyleIdx="1" presStyleCnt="4"/>
      <dgm:spPr/>
    </dgm:pt>
    <dgm:pt modelId="{B94A87C2-948A-4D52-8651-1DC9A37373A5}" type="pres">
      <dgm:prSet presAssocID="{3DD1A29C-A8C3-4A49-A0E4-22C993AEA6A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B3DCD0D9-1544-4298-B2BB-667D8878DAEC}" type="pres">
      <dgm:prSet presAssocID="{3DD1A29C-A8C3-4A49-A0E4-22C993AEA6A1}" presName="spaceRect" presStyleCnt="0"/>
      <dgm:spPr/>
    </dgm:pt>
    <dgm:pt modelId="{FB07426A-26FD-4A61-92CE-932403C8311A}" type="pres">
      <dgm:prSet presAssocID="{3DD1A29C-A8C3-4A49-A0E4-22C993AEA6A1}" presName="textRect" presStyleLbl="revTx" presStyleIdx="1" presStyleCnt="4">
        <dgm:presLayoutVars>
          <dgm:chMax val="1"/>
          <dgm:chPref val="1"/>
        </dgm:presLayoutVars>
      </dgm:prSet>
      <dgm:spPr/>
    </dgm:pt>
    <dgm:pt modelId="{A5302046-71F7-47E5-9CD3-57B19111C9A2}" type="pres">
      <dgm:prSet presAssocID="{74B1BD9E-36F4-40EC-AE0A-A2435CE36185}" presName="sibTrans" presStyleLbl="sibTrans2D1" presStyleIdx="0" presStyleCnt="0"/>
      <dgm:spPr/>
    </dgm:pt>
    <dgm:pt modelId="{9F292EC1-E23C-4854-86F4-622863070C3B}" type="pres">
      <dgm:prSet presAssocID="{5F3A5625-AE19-4FAE-BFAE-58B1C4C0B194}" presName="compNode" presStyleCnt="0"/>
      <dgm:spPr/>
    </dgm:pt>
    <dgm:pt modelId="{3A7B259A-4E6D-4883-B81A-ED46DC261EFB}" type="pres">
      <dgm:prSet presAssocID="{5F3A5625-AE19-4FAE-BFAE-58B1C4C0B194}" presName="iconBgRect" presStyleLbl="bgShp" presStyleIdx="2" presStyleCnt="4"/>
      <dgm:spPr/>
    </dgm:pt>
    <dgm:pt modelId="{EE77B3FF-509A-400F-B9EE-F60E7F5AD41F}" type="pres">
      <dgm:prSet presAssocID="{5F3A5625-AE19-4FAE-BFAE-58B1C4C0B19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4F2E66E8-5CD2-4F68-A034-8EEE8338BE06}" type="pres">
      <dgm:prSet presAssocID="{5F3A5625-AE19-4FAE-BFAE-58B1C4C0B194}" presName="spaceRect" presStyleCnt="0"/>
      <dgm:spPr/>
    </dgm:pt>
    <dgm:pt modelId="{10DE6B8B-A3A8-4C80-A5CE-7A86440948CF}" type="pres">
      <dgm:prSet presAssocID="{5F3A5625-AE19-4FAE-BFAE-58B1C4C0B194}" presName="textRect" presStyleLbl="revTx" presStyleIdx="2" presStyleCnt="4">
        <dgm:presLayoutVars>
          <dgm:chMax val="1"/>
          <dgm:chPref val="1"/>
        </dgm:presLayoutVars>
      </dgm:prSet>
      <dgm:spPr/>
    </dgm:pt>
    <dgm:pt modelId="{60CC8AEB-3B63-4A62-A1D0-EEC061C59FE9}" type="pres">
      <dgm:prSet presAssocID="{F353F8AC-7FE2-4BAA-9D08-767CAD6114BD}" presName="sibTrans" presStyleLbl="sibTrans2D1" presStyleIdx="0" presStyleCnt="0"/>
      <dgm:spPr/>
    </dgm:pt>
    <dgm:pt modelId="{11CE0420-305F-4803-946A-AF2D88435CBD}" type="pres">
      <dgm:prSet presAssocID="{64EED6AE-F2D9-489D-9874-ACA50461438F}" presName="compNode" presStyleCnt="0"/>
      <dgm:spPr/>
    </dgm:pt>
    <dgm:pt modelId="{B2F0AF2E-C819-48A6-981C-09D33FFC85CA}" type="pres">
      <dgm:prSet presAssocID="{64EED6AE-F2D9-489D-9874-ACA50461438F}" presName="iconBgRect" presStyleLbl="bgShp" presStyleIdx="3" presStyleCnt="4"/>
      <dgm:spPr/>
    </dgm:pt>
    <dgm:pt modelId="{7225E621-AAB6-4248-BC70-9362F72CA498}" type="pres">
      <dgm:prSet presAssocID="{64EED6AE-F2D9-489D-9874-ACA50461438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Pie Chart"/>
        </a:ext>
      </dgm:extLst>
    </dgm:pt>
    <dgm:pt modelId="{68F23C0A-FCE8-402F-B0B9-E4AEEF2BF490}" type="pres">
      <dgm:prSet presAssocID="{64EED6AE-F2D9-489D-9874-ACA50461438F}" presName="spaceRect" presStyleCnt="0"/>
      <dgm:spPr/>
    </dgm:pt>
    <dgm:pt modelId="{63AE3665-B024-470A-9C3D-953C5515C9DE}" type="pres">
      <dgm:prSet presAssocID="{64EED6AE-F2D9-489D-9874-ACA50461438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1DE1508-28D9-4CC2-99FA-AD076A4DCF94}" srcId="{0C8B45CE-E8BC-47AA-AA12-23270F5A6158}" destId="{8D8EB500-32CE-44C5-A4ED-2F85681220FC}" srcOrd="0" destOrd="0" parTransId="{78948829-4A92-46DD-95A0-E2F8636EE8AD}" sibTransId="{02AC2118-245C-4CB4-B651-70425EC6A034}"/>
    <dgm:cxn modelId="{1DE9BF32-526C-46A3-8F00-9414E081A75A}" srcId="{0C8B45CE-E8BC-47AA-AA12-23270F5A6158}" destId="{3DD1A29C-A8C3-4A49-A0E4-22C993AEA6A1}" srcOrd="1" destOrd="0" parTransId="{FEFF0A0E-C10D-4230-B860-C23AEC696552}" sibTransId="{74B1BD9E-36F4-40EC-AE0A-A2435CE36185}"/>
    <dgm:cxn modelId="{38E19833-4C02-403E-8D24-38B237FCF2A3}" type="presOf" srcId="{64EED6AE-F2D9-489D-9874-ACA50461438F}" destId="{63AE3665-B024-470A-9C3D-953C5515C9DE}" srcOrd="0" destOrd="0" presId="urn:microsoft.com/office/officeart/2018/2/layout/IconCircleList"/>
    <dgm:cxn modelId="{826DCF40-C731-40A0-B4EA-966CCEB75FEF}" type="presOf" srcId="{8D8EB500-32CE-44C5-A4ED-2F85681220FC}" destId="{D0F5620D-E224-4CC3-8B7B-D1707B4CDDBC}" srcOrd="0" destOrd="0" presId="urn:microsoft.com/office/officeart/2018/2/layout/IconCircleList"/>
    <dgm:cxn modelId="{49F6386E-7DEA-4E9D-A1F1-96500825EC8E}" type="presOf" srcId="{02AC2118-245C-4CB4-B651-70425EC6A034}" destId="{ED01D0BF-2D4B-41E4-A1EB-39C4697ADDA4}" srcOrd="0" destOrd="0" presId="urn:microsoft.com/office/officeart/2018/2/layout/IconCircleList"/>
    <dgm:cxn modelId="{0651906E-0D9D-4E5D-9734-A477460BF9D1}" type="presOf" srcId="{5F3A5625-AE19-4FAE-BFAE-58B1C4C0B194}" destId="{10DE6B8B-A3A8-4C80-A5CE-7A86440948CF}" srcOrd="0" destOrd="0" presId="urn:microsoft.com/office/officeart/2018/2/layout/IconCircleList"/>
    <dgm:cxn modelId="{124A3774-746F-4162-9075-27752A55E62E}" type="presOf" srcId="{3DD1A29C-A8C3-4A49-A0E4-22C993AEA6A1}" destId="{FB07426A-26FD-4A61-92CE-932403C8311A}" srcOrd="0" destOrd="0" presId="urn:microsoft.com/office/officeart/2018/2/layout/IconCircleList"/>
    <dgm:cxn modelId="{B7AA5A81-AA38-4923-B53F-E05F4420AC41}" type="presOf" srcId="{0C8B45CE-E8BC-47AA-AA12-23270F5A6158}" destId="{BCF86780-0350-4748-80C3-F9F0405BAD27}" srcOrd="0" destOrd="0" presId="urn:microsoft.com/office/officeart/2018/2/layout/IconCircleList"/>
    <dgm:cxn modelId="{DE9BB88C-0FBE-4377-9C04-698D8C7FF24F}" type="presOf" srcId="{74B1BD9E-36F4-40EC-AE0A-A2435CE36185}" destId="{A5302046-71F7-47E5-9CD3-57B19111C9A2}" srcOrd="0" destOrd="0" presId="urn:microsoft.com/office/officeart/2018/2/layout/IconCircleList"/>
    <dgm:cxn modelId="{84995FBF-FA86-43EF-B0E9-FED009995BD7}" srcId="{0C8B45CE-E8BC-47AA-AA12-23270F5A6158}" destId="{64EED6AE-F2D9-489D-9874-ACA50461438F}" srcOrd="3" destOrd="0" parTransId="{567DFF20-3CCC-4FC0-AE9D-CFE68ABCD72E}" sibTransId="{6F2A9B4B-73D9-4033-8DFE-708E25F6CFA6}"/>
    <dgm:cxn modelId="{FC4A3CC9-6B5E-4A9A-91AC-641B639844F7}" srcId="{0C8B45CE-E8BC-47AA-AA12-23270F5A6158}" destId="{5F3A5625-AE19-4FAE-BFAE-58B1C4C0B194}" srcOrd="2" destOrd="0" parTransId="{F3CAAD58-8318-4029-A677-506B5D6F8BA8}" sibTransId="{F353F8AC-7FE2-4BAA-9D08-767CAD6114BD}"/>
    <dgm:cxn modelId="{98DB4DD7-8AB6-4910-8CBE-273D52F66BB9}" type="presOf" srcId="{F353F8AC-7FE2-4BAA-9D08-767CAD6114BD}" destId="{60CC8AEB-3B63-4A62-A1D0-EEC061C59FE9}" srcOrd="0" destOrd="0" presId="urn:microsoft.com/office/officeart/2018/2/layout/IconCircleList"/>
    <dgm:cxn modelId="{3FE07AC8-B41F-4A41-89A0-EF054E6D4DA5}" type="presParOf" srcId="{BCF86780-0350-4748-80C3-F9F0405BAD27}" destId="{73D26327-CCA8-41C7-A7C9-DDD6F5D72D34}" srcOrd="0" destOrd="0" presId="urn:microsoft.com/office/officeart/2018/2/layout/IconCircleList"/>
    <dgm:cxn modelId="{5F8F1D61-5A68-4CA2-AD7E-4C120B426665}" type="presParOf" srcId="{73D26327-CCA8-41C7-A7C9-DDD6F5D72D34}" destId="{6A66B1F1-5E91-43EE-AC7E-5F08ECE9B188}" srcOrd="0" destOrd="0" presId="urn:microsoft.com/office/officeart/2018/2/layout/IconCircleList"/>
    <dgm:cxn modelId="{693766EF-30B5-4485-AA6B-791B12751D6A}" type="presParOf" srcId="{6A66B1F1-5E91-43EE-AC7E-5F08ECE9B188}" destId="{17A9BBB6-C1BA-413F-9B46-8ABAEC082A9A}" srcOrd="0" destOrd="0" presId="urn:microsoft.com/office/officeart/2018/2/layout/IconCircleList"/>
    <dgm:cxn modelId="{FF17D11F-9D44-4009-9ED4-F4B7DEF12BCD}" type="presParOf" srcId="{6A66B1F1-5E91-43EE-AC7E-5F08ECE9B188}" destId="{D1E92923-35D1-4420-8D53-726D3945F942}" srcOrd="1" destOrd="0" presId="urn:microsoft.com/office/officeart/2018/2/layout/IconCircleList"/>
    <dgm:cxn modelId="{60D00733-781D-4143-B028-E8E84763C2AE}" type="presParOf" srcId="{6A66B1F1-5E91-43EE-AC7E-5F08ECE9B188}" destId="{B019D75D-7F7E-4863-AC4C-5388544E0334}" srcOrd="2" destOrd="0" presId="urn:microsoft.com/office/officeart/2018/2/layout/IconCircleList"/>
    <dgm:cxn modelId="{32A444C6-1A12-4C95-986D-51980E0F0CE9}" type="presParOf" srcId="{6A66B1F1-5E91-43EE-AC7E-5F08ECE9B188}" destId="{D0F5620D-E224-4CC3-8B7B-D1707B4CDDBC}" srcOrd="3" destOrd="0" presId="urn:microsoft.com/office/officeart/2018/2/layout/IconCircleList"/>
    <dgm:cxn modelId="{2FD0FF16-A873-4885-A8E2-634900C5E01C}" type="presParOf" srcId="{73D26327-CCA8-41C7-A7C9-DDD6F5D72D34}" destId="{ED01D0BF-2D4B-41E4-A1EB-39C4697ADDA4}" srcOrd="1" destOrd="0" presId="urn:microsoft.com/office/officeart/2018/2/layout/IconCircleList"/>
    <dgm:cxn modelId="{DFD71276-F5AF-40B4-99E0-20F97C1AFD26}" type="presParOf" srcId="{73D26327-CCA8-41C7-A7C9-DDD6F5D72D34}" destId="{7F04A01E-1956-4B05-8793-CC359F857339}" srcOrd="2" destOrd="0" presId="urn:microsoft.com/office/officeart/2018/2/layout/IconCircleList"/>
    <dgm:cxn modelId="{D0017548-9ED9-465E-A97F-E663980AF883}" type="presParOf" srcId="{7F04A01E-1956-4B05-8793-CC359F857339}" destId="{CC3C1D20-084E-47A6-B93D-02522D1CB463}" srcOrd="0" destOrd="0" presId="urn:microsoft.com/office/officeart/2018/2/layout/IconCircleList"/>
    <dgm:cxn modelId="{293E3F37-F5A3-4DB1-A7F2-C1458C0AC6CA}" type="presParOf" srcId="{7F04A01E-1956-4B05-8793-CC359F857339}" destId="{B94A87C2-948A-4D52-8651-1DC9A37373A5}" srcOrd="1" destOrd="0" presId="urn:microsoft.com/office/officeart/2018/2/layout/IconCircleList"/>
    <dgm:cxn modelId="{2A92882D-AE91-491E-ADA1-1B37BE31F490}" type="presParOf" srcId="{7F04A01E-1956-4B05-8793-CC359F857339}" destId="{B3DCD0D9-1544-4298-B2BB-667D8878DAEC}" srcOrd="2" destOrd="0" presId="urn:microsoft.com/office/officeart/2018/2/layout/IconCircleList"/>
    <dgm:cxn modelId="{1AFAA306-6ECE-4C4B-85F9-110F06224BBC}" type="presParOf" srcId="{7F04A01E-1956-4B05-8793-CC359F857339}" destId="{FB07426A-26FD-4A61-92CE-932403C8311A}" srcOrd="3" destOrd="0" presId="urn:microsoft.com/office/officeart/2018/2/layout/IconCircleList"/>
    <dgm:cxn modelId="{E8052312-892A-406E-8718-B7A7E1CEE891}" type="presParOf" srcId="{73D26327-CCA8-41C7-A7C9-DDD6F5D72D34}" destId="{A5302046-71F7-47E5-9CD3-57B19111C9A2}" srcOrd="3" destOrd="0" presId="urn:microsoft.com/office/officeart/2018/2/layout/IconCircleList"/>
    <dgm:cxn modelId="{B2FF8820-3289-4C8B-B65F-51FE25A57E5F}" type="presParOf" srcId="{73D26327-CCA8-41C7-A7C9-DDD6F5D72D34}" destId="{9F292EC1-E23C-4854-86F4-622863070C3B}" srcOrd="4" destOrd="0" presId="urn:microsoft.com/office/officeart/2018/2/layout/IconCircleList"/>
    <dgm:cxn modelId="{D89D60A5-7768-4446-8384-4A2D9F10E7ED}" type="presParOf" srcId="{9F292EC1-E23C-4854-86F4-622863070C3B}" destId="{3A7B259A-4E6D-4883-B81A-ED46DC261EFB}" srcOrd="0" destOrd="0" presId="urn:microsoft.com/office/officeart/2018/2/layout/IconCircleList"/>
    <dgm:cxn modelId="{FC146E6C-4A55-4656-81C0-FBCBD280D3F4}" type="presParOf" srcId="{9F292EC1-E23C-4854-86F4-622863070C3B}" destId="{EE77B3FF-509A-400F-B9EE-F60E7F5AD41F}" srcOrd="1" destOrd="0" presId="urn:microsoft.com/office/officeart/2018/2/layout/IconCircleList"/>
    <dgm:cxn modelId="{3504BCF5-3E7C-4EC5-83AC-8A8B027C8F18}" type="presParOf" srcId="{9F292EC1-E23C-4854-86F4-622863070C3B}" destId="{4F2E66E8-5CD2-4F68-A034-8EEE8338BE06}" srcOrd="2" destOrd="0" presId="urn:microsoft.com/office/officeart/2018/2/layout/IconCircleList"/>
    <dgm:cxn modelId="{DC44701B-E94D-4DD3-AF7B-15FB47BDA7C4}" type="presParOf" srcId="{9F292EC1-E23C-4854-86F4-622863070C3B}" destId="{10DE6B8B-A3A8-4C80-A5CE-7A86440948CF}" srcOrd="3" destOrd="0" presId="urn:microsoft.com/office/officeart/2018/2/layout/IconCircleList"/>
    <dgm:cxn modelId="{D7D9CD97-B476-4205-98DB-135443184C19}" type="presParOf" srcId="{73D26327-CCA8-41C7-A7C9-DDD6F5D72D34}" destId="{60CC8AEB-3B63-4A62-A1D0-EEC061C59FE9}" srcOrd="5" destOrd="0" presId="urn:microsoft.com/office/officeart/2018/2/layout/IconCircleList"/>
    <dgm:cxn modelId="{12C2DD29-CD36-41AD-9889-C899D93A3350}" type="presParOf" srcId="{73D26327-CCA8-41C7-A7C9-DDD6F5D72D34}" destId="{11CE0420-305F-4803-946A-AF2D88435CBD}" srcOrd="6" destOrd="0" presId="urn:microsoft.com/office/officeart/2018/2/layout/IconCircleList"/>
    <dgm:cxn modelId="{F8E7BB38-93EB-42BC-9342-06ADA4572237}" type="presParOf" srcId="{11CE0420-305F-4803-946A-AF2D88435CBD}" destId="{B2F0AF2E-C819-48A6-981C-09D33FFC85CA}" srcOrd="0" destOrd="0" presId="urn:microsoft.com/office/officeart/2018/2/layout/IconCircleList"/>
    <dgm:cxn modelId="{E0BC14CC-CA7E-45E5-8AA2-226BFA8A5942}" type="presParOf" srcId="{11CE0420-305F-4803-946A-AF2D88435CBD}" destId="{7225E621-AAB6-4248-BC70-9362F72CA498}" srcOrd="1" destOrd="0" presId="urn:microsoft.com/office/officeart/2018/2/layout/IconCircleList"/>
    <dgm:cxn modelId="{479DDAAC-9A63-4D00-9F7B-BB2FEB0855AF}" type="presParOf" srcId="{11CE0420-305F-4803-946A-AF2D88435CBD}" destId="{68F23C0A-FCE8-402F-B0B9-E4AEEF2BF490}" srcOrd="2" destOrd="0" presId="urn:microsoft.com/office/officeart/2018/2/layout/IconCircleList"/>
    <dgm:cxn modelId="{0C0CA981-3A2E-4805-924D-19190B837A84}" type="presParOf" srcId="{11CE0420-305F-4803-946A-AF2D88435CBD}" destId="{63AE3665-B024-470A-9C3D-953C5515C9D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B11AEB2-0F08-431E-A091-E3FA567C5E9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5B8B2EF-5385-47FC-857B-614C1FCA8ED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Among the three modeling approaches, logistic regression emerged as the most accurate, achieving a 92.41% accuracy rate and an AUC of 0.912, indicating excellent discriminatory ability. </a:t>
          </a:r>
        </a:p>
      </dgm:t>
    </dgm:pt>
    <dgm:pt modelId="{97EEE540-995D-4BD2-84E9-DBCC42020918}" type="parTrans" cxnId="{0A4A0479-D44C-4602-BA59-750C0E9C8B0E}">
      <dgm:prSet/>
      <dgm:spPr/>
      <dgm:t>
        <a:bodyPr/>
        <a:lstStyle/>
        <a:p>
          <a:endParaRPr lang="en-US"/>
        </a:p>
      </dgm:t>
    </dgm:pt>
    <dgm:pt modelId="{A455E9CA-C72E-44AF-A89F-0FD981699569}" type="sibTrans" cxnId="{0A4A0479-D44C-4602-BA59-750C0E9C8B0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4217264-29F0-4667-880F-7E6D2C5353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variable G2 (second-period grade) was the strongest predictor. </a:t>
          </a:r>
        </a:p>
      </dgm:t>
    </dgm:pt>
    <dgm:pt modelId="{676B5B66-4933-4814-B375-BA89163AB629}" type="parTrans" cxnId="{296FBB6D-C0D3-43BC-BC43-C7A5403331D2}">
      <dgm:prSet/>
      <dgm:spPr/>
      <dgm:t>
        <a:bodyPr/>
        <a:lstStyle/>
        <a:p>
          <a:endParaRPr lang="en-US"/>
        </a:p>
      </dgm:t>
    </dgm:pt>
    <dgm:pt modelId="{D24502A5-CDEC-4244-95E5-F65481296D68}" type="sibTrans" cxnId="{296FBB6D-C0D3-43BC-BC43-C7A5403331D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E9B6468-5117-45FC-A6B8-1E857BBC9C4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decision tree classifier, while offering interpretability, achieved a lower accuracy of 70.3%, with an AUC of 0.597, and was particularly limited in sensitivity (28.2%). </a:t>
          </a:r>
        </a:p>
      </dgm:t>
    </dgm:pt>
    <dgm:pt modelId="{CCAF8C06-AC93-4D89-A68C-B1BF997276F5}" type="parTrans" cxnId="{4F39F80A-5D75-4CB0-9605-D78FD785263B}">
      <dgm:prSet/>
      <dgm:spPr/>
      <dgm:t>
        <a:bodyPr/>
        <a:lstStyle/>
        <a:p>
          <a:endParaRPr lang="en-US"/>
        </a:p>
      </dgm:t>
    </dgm:pt>
    <dgm:pt modelId="{227A6724-D06C-4F6D-AA50-60F7D1CAF91A}" type="sibTrans" cxnId="{4F39F80A-5D75-4CB0-9605-D78FD785263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11FD33A-BBC1-4477-ADDC-E03C0B8EDB4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first three principal components captured over 44% of the total variance, and the top seven explained more than 71%.. </a:t>
          </a:r>
        </a:p>
      </dgm:t>
    </dgm:pt>
    <dgm:pt modelId="{AF6B6EF9-A1DA-4CCA-A660-B1C38B798AF9}" type="parTrans" cxnId="{7EE3FD44-25AF-47F6-B35A-8089E0EBC150}">
      <dgm:prSet/>
      <dgm:spPr/>
      <dgm:t>
        <a:bodyPr/>
        <a:lstStyle/>
        <a:p>
          <a:endParaRPr lang="en-US"/>
        </a:p>
      </dgm:t>
    </dgm:pt>
    <dgm:pt modelId="{581D30A3-C4D4-43BB-B2E5-0411F960E5B8}" type="sibTrans" cxnId="{7EE3FD44-25AF-47F6-B35A-8089E0EBC150}">
      <dgm:prSet/>
      <dgm:spPr/>
      <dgm:t>
        <a:bodyPr/>
        <a:lstStyle/>
        <a:p>
          <a:endParaRPr lang="en-US"/>
        </a:p>
      </dgm:t>
    </dgm:pt>
    <dgm:pt modelId="{3EDB3724-70E1-49FA-8B8C-1CDB2B7CB893}" type="pres">
      <dgm:prSet presAssocID="{2B11AEB2-0F08-431E-A091-E3FA567C5E9D}" presName="root" presStyleCnt="0">
        <dgm:presLayoutVars>
          <dgm:dir/>
          <dgm:resizeHandles val="exact"/>
        </dgm:presLayoutVars>
      </dgm:prSet>
      <dgm:spPr/>
    </dgm:pt>
    <dgm:pt modelId="{88F10833-B45D-4D94-9DCB-5B0D398BDB3C}" type="pres">
      <dgm:prSet presAssocID="{2B11AEB2-0F08-431E-A091-E3FA567C5E9D}" presName="container" presStyleCnt="0">
        <dgm:presLayoutVars>
          <dgm:dir/>
          <dgm:resizeHandles val="exact"/>
        </dgm:presLayoutVars>
      </dgm:prSet>
      <dgm:spPr/>
    </dgm:pt>
    <dgm:pt modelId="{005A38A0-A545-4F18-A18D-BF61D3DBA7C1}" type="pres">
      <dgm:prSet presAssocID="{D5B8B2EF-5385-47FC-857B-614C1FCA8ED9}" presName="compNode" presStyleCnt="0"/>
      <dgm:spPr/>
    </dgm:pt>
    <dgm:pt modelId="{A75F2562-23AE-48AC-893D-2005A6A81DBB}" type="pres">
      <dgm:prSet presAssocID="{D5B8B2EF-5385-47FC-857B-614C1FCA8ED9}" presName="iconBgRect" presStyleLbl="bgShp" presStyleIdx="0" presStyleCnt="4"/>
      <dgm:spPr/>
    </dgm:pt>
    <dgm:pt modelId="{15A5EB4C-064D-4856-88BA-FCB640CFB192}" type="pres">
      <dgm:prSet presAssocID="{D5B8B2EF-5385-47FC-857B-614C1FCA8ED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1C2ADBB7-0165-4056-91FF-C62C6ECA4F40}" type="pres">
      <dgm:prSet presAssocID="{D5B8B2EF-5385-47FC-857B-614C1FCA8ED9}" presName="spaceRect" presStyleCnt="0"/>
      <dgm:spPr/>
    </dgm:pt>
    <dgm:pt modelId="{3E203F49-8B97-4331-8EB3-E378A2B1930A}" type="pres">
      <dgm:prSet presAssocID="{D5B8B2EF-5385-47FC-857B-614C1FCA8ED9}" presName="textRect" presStyleLbl="revTx" presStyleIdx="0" presStyleCnt="4">
        <dgm:presLayoutVars>
          <dgm:chMax val="1"/>
          <dgm:chPref val="1"/>
        </dgm:presLayoutVars>
      </dgm:prSet>
      <dgm:spPr/>
    </dgm:pt>
    <dgm:pt modelId="{8FD931D7-819F-4D18-9C28-1E33EBAB626D}" type="pres">
      <dgm:prSet presAssocID="{A455E9CA-C72E-44AF-A89F-0FD981699569}" presName="sibTrans" presStyleLbl="sibTrans2D1" presStyleIdx="0" presStyleCnt="0"/>
      <dgm:spPr/>
    </dgm:pt>
    <dgm:pt modelId="{AF93F280-7C9E-445F-A044-6E8638A4A938}" type="pres">
      <dgm:prSet presAssocID="{E4217264-29F0-4667-880F-7E6D2C5353EF}" presName="compNode" presStyleCnt="0"/>
      <dgm:spPr/>
    </dgm:pt>
    <dgm:pt modelId="{D719F896-4C31-4A71-8855-53201728CACC}" type="pres">
      <dgm:prSet presAssocID="{E4217264-29F0-4667-880F-7E6D2C5353EF}" presName="iconBgRect" presStyleLbl="bgShp" presStyleIdx="1" presStyleCnt="4"/>
      <dgm:spPr/>
    </dgm:pt>
    <dgm:pt modelId="{5F8C7982-7690-4A34-A820-711D161B063F}" type="pres">
      <dgm:prSet presAssocID="{E4217264-29F0-4667-880F-7E6D2C5353E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duation Cap"/>
        </a:ext>
      </dgm:extLst>
    </dgm:pt>
    <dgm:pt modelId="{49D4A568-8CCB-4133-B854-61B73E11ED54}" type="pres">
      <dgm:prSet presAssocID="{E4217264-29F0-4667-880F-7E6D2C5353EF}" presName="spaceRect" presStyleCnt="0"/>
      <dgm:spPr/>
    </dgm:pt>
    <dgm:pt modelId="{4001F911-729F-4377-9548-4522279583D8}" type="pres">
      <dgm:prSet presAssocID="{E4217264-29F0-4667-880F-7E6D2C5353EF}" presName="textRect" presStyleLbl="revTx" presStyleIdx="1" presStyleCnt="4">
        <dgm:presLayoutVars>
          <dgm:chMax val="1"/>
          <dgm:chPref val="1"/>
        </dgm:presLayoutVars>
      </dgm:prSet>
      <dgm:spPr/>
    </dgm:pt>
    <dgm:pt modelId="{B5BECC8C-B3B4-44CD-B003-DA1524080E46}" type="pres">
      <dgm:prSet presAssocID="{D24502A5-CDEC-4244-95E5-F65481296D68}" presName="sibTrans" presStyleLbl="sibTrans2D1" presStyleIdx="0" presStyleCnt="0"/>
      <dgm:spPr/>
    </dgm:pt>
    <dgm:pt modelId="{A4D35650-D347-4FE6-A71E-1279A8713B5A}" type="pres">
      <dgm:prSet presAssocID="{FE9B6468-5117-45FC-A6B8-1E857BBC9C4C}" presName="compNode" presStyleCnt="0"/>
      <dgm:spPr/>
    </dgm:pt>
    <dgm:pt modelId="{575AE5DC-C755-4252-8A6C-7746BB5AEDF3}" type="pres">
      <dgm:prSet presAssocID="{FE9B6468-5117-45FC-A6B8-1E857BBC9C4C}" presName="iconBgRect" presStyleLbl="bgShp" presStyleIdx="2" presStyleCnt="4"/>
      <dgm:spPr/>
    </dgm:pt>
    <dgm:pt modelId="{1C306EDF-3119-485D-AA7B-C394B4CA7BB0}" type="pres">
      <dgm:prSet presAssocID="{FE9B6468-5117-45FC-A6B8-1E857BBC9C4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mark"/>
        </a:ext>
      </dgm:extLst>
    </dgm:pt>
    <dgm:pt modelId="{95520969-777C-4D78-8870-657EAE2CD3AA}" type="pres">
      <dgm:prSet presAssocID="{FE9B6468-5117-45FC-A6B8-1E857BBC9C4C}" presName="spaceRect" presStyleCnt="0"/>
      <dgm:spPr/>
    </dgm:pt>
    <dgm:pt modelId="{FBE39BAB-8B2F-41E8-ACCC-88E20A859720}" type="pres">
      <dgm:prSet presAssocID="{FE9B6468-5117-45FC-A6B8-1E857BBC9C4C}" presName="textRect" presStyleLbl="revTx" presStyleIdx="2" presStyleCnt="4">
        <dgm:presLayoutVars>
          <dgm:chMax val="1"/>
          <dgm:chPref val="1"/>
        </dgm:presLayoutVars>
      </dgm:prSet>
      <dgm:spPr/>
    </dgm:pt>
    <dgm:pt modelId="{CA7D7E5E-13F0-4B8B-9D07-589D5A7FBCE8}" type="pres">
      <dgm:prSet presAssocID="{227A6724-D06C-4F6D-AA50-60F7D1CAF91A}" presName="sibTrans" presStyleLbl="sibTrans2D1" presStyleIdx="0" presStyleCnt="0"/>
      <dgm:spPr/>
    </dgm:pt>
    <dgm:pt modelId="{083C3B43-8382-422F-A84D-52E5AD9C0D81}" type="pres">
      <dgm:prSet presAssocID="{011FD33A-BBC1-4477-ADDC-E03C0B8EDB4C}" presName="compNode" presStyleCnt="0"/>
      <dgm:spPr/>
    </dgm:pt>
    <dgm:pt modelId="{AE6EDA20-8BC9-4417-8EB2-26291B113BDE}" type="pres">
      <dgm:prSet presAssocID="{011FD33A-BBC1-4477-ADDC-E03C0B8EDB4C}" presName="iconBgRect" presStyleLbl="bgShp" presStyleIdx="3" presStyleCnt="4"/>
      <dgm:spPr/>
    </dgm:pt>
    <dgm:pt modelId="{34AADC00-A311-4205-A60D-E0B3DDFAD8C1}" type="pres">
      <dgm:prSet presAssocID="{011FD33A-BBC1-4477-ADDC-E03C0B8EDB4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ading"/>
        </a:ext>
      </dgm:extLst>
    </dgm:pt>
    <dgm:pt modelId="{6901A344-BD01-4C38-A595-BC383692D3CA}" type="pres">
      <dgm:prSet presAssocID="{011FD33A-BBC1-4477-ADDC-E03C0B8EDB4C}" presName="spaceRect" presStyleCnt="0"/>
      <dgm:spPr/>
    </dgm:pt>
    <dgm:pt modelId="{4E4E2781-2D51-41AE-8FA4-A6AC857B0F09}" type="pres">
      <dgm:prSet presAssocID="{011FD33A-BBC1-4477-ADDC-E03C0B8EDB4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F39F80A-5D75-4CB0-9605-D78FD785263B}" srcId="{2B11AEB2-0F08-431E-A091-E3FA567C5E9D}" destId="{FE9B6468-5117-45FC-A6B8-1E857BBC9C4C}" srcOrd="2" destOrd="0" parTransId="{CCAF8C06-AC93-4D89-A68C-B1BF997276F5}" sibTransId="{227A6724-D06C-4F6D-AA50-60F7D1CAF91A}"/>
    <dgm:cxn modelId="{DBBCF314-D469-44B4-A132-32B04C0BC6A5}" type="presOf" srcId="{FE9B6468-5117-45FC-A6B8-1E857BBC9C4C}" destId="{FBE39BAB-8B2F-41E8-ACCC-88E20A859720}" srcOrd="0" destOrd="0" presId="urn:microsoft.com/office/officeart/2018/2/layout/IconCircleList"/>
    <dgm:cxn modelId="{42F2D13E-1744-48D2-BF67-32F60D9229FA}" type="presOf" srcId="{E4217264-29F0-4667-880F-7E6D2C5353EF}" destId="{4001F911-729F-4377-9548-4522279583D8}" srcOrd="0" destOrd="0" presId="urn:microsoft.com/office/officeart/2018/2/layout/IconCircleList"/>
    <dgm:cxn modelId="{7EE3FD44-25AF-47F6-B35A-8089E0EBC150}" srcId="{2B11AEB2-0F08-431E-A091-E3FA567C5E9D}" destId="{011FD33A-BBC1-4477-ADDC-E03C0B8EDB4C}" srcOrd="3" destOrd="0" parTransId="{AF6B6EF9-A1DA-4CCA-A660-B1C38B798AF9}" sibTransId="{581D30A3-C4D4-43BB-B2E5-0411F960E5B8}"/>
    <dgm:cxn modelId="{396F3851-BAAE-4717-944C-C6A71BEA09B2}" type="presOf" srcId="{D24502A5-CDEC-4244-95E5-F65481296D68}" destId="{B5BECC8C-B3B4-44CD-B003-DA1524080E46}" srcOrd="0" destOrd="0" presId="urn:microsoft.com/office/officeart/2018/2/layout/IconCircleList"/>
    <dgm:cxn modelId="{9A327055-650D-4869-A43F-64A1B4F62A67}" type="presOf" srcId="{011FD33A-BBC1-4477-ADDC-E03C0B8EDB4C}" destId="{4E4E2781-2D51-41AE-8FA4-A6AC857B0F09}" srcOrd="0" destOrd="0" presId="urn:microsoft.com/office/officeart/2018/2/layout/IconCircleList"/>
    <dgm:cxn modelId="{296FBB6D-C0D3-43BC-BC43-C7A5403331D2}" srcId="{2B11AEB2-0F08-431E-A091-E3FA567C5E9D}" destId="{E4217264-29F0-4667-880F-7E6D2C5353EF}" srcOrd="1" destOrd="0" parTransId="{676B5B66-4933-4814-B375-BA89163AB629}" sibTransId="{D24502A5-CDEC-4244-95E5-F65481296D68}"/>
    <dgm:cxn modelId="{702C2178-95AB-417A-A381-A7012100A065}" type="presOf" srcId="{227A6724-D06C-4F6D-AA50-60F7D1CAF91A}" destId="{CA7D7E5E-13F0-4B8B-9D07-589D5A7FBCE8}" srcOrd="0" destOrd="0" presId="urn:microsoft.com/office/officeart/2018/2/layout/IconCircleList"/>
    <dgm:cxn modelId="{0A4A0479-D44C-4602-BA59-750C0E9C8B0E}" srcId="{2B11AEB2-0F08-431E-A091-E3FA567C5E9D}" destId="{D5B8B2EF-5385-47FC-857B-614C1FCA8ED9}" srcOrd="0" destOrd="0" parTransId="{97EEE540-995D-4BD2-84E9-DBCC42020918}" sibTransId="{A455E9CA-C72E-44AF-A89F-0FD981699569}"/>
    <dgm:cxn modelId="{E37A1EB0-FCD6-4096-971F-DB55237BA8E3}" type="presOf" srcId="{D5B8B2EF-5385-47FC-857B-614C1FCA8ED9}" destId="{3E203F49-8B97-4331-8EB3-E378A2B1930A}" srcOrd="0" destOrd="0" presId="urn:microsoft.com/office/officeart/2018/2/layout/IconCircleList"/>
    <dgm:cxn modelId="{D37A35E0-DCC8-4199-9319-C95ED9DF8E25}" type="presOf" srcId="{A455E9CA-C72E-44AF-A89F-0FD981699569}" destId="{8FD931D7-819F-4D18-9C28-1E33EBAB626D}" srcOrd="0" destOrd="0" presId="urn:microsoft.com/office/officeart/2018/2/layout/IconCircleList"/>
    <dgm:cxn modelId="{46E6D1FF-AA4C-403D-891C-F13A4CB18D16}" type="presOf" srcId="{2B11AEB2-0F08-431E-A091-E3FA567C5E9D}" destId="{3EDB3724-70E1-49FA-8B8C-1CDB2B7CB893}" srcOrd="0" destOrd="0" presId="urn:microsoft.com/office/officeart/2018/2/layout/IconCircleList"/>
    <dgm:cxn modelId="{736999C4-A3AF-4725-9191-9AD75D2D76A7}" type="presParOf" srcId="{3EDB3724-70E1-49FA-8B8C-1CDB2B7CB893}" destId="{88F10833-B45D-4D94-9DCB-5B0D398BDB3C}" srcOrd="0" destOrd="0" presId="urn:microsoft.com/office/officeart/2018/2/layout/IconCircleList"/>
    <dgm:cxn modelId="{4B6C6129-10A5-4039-9BF6-87D3F6905F64}" type="presParOf" srcId="{88F10833-B45D-4D94-9DCB-5B0D398BDB3C}" destId="{005A38A0-A545-4F18-A18D-BF61D3DBA7C1}" srcOrd="0" destOrd="0" presId="urn:microsoft.com/office/officeart/2018/2/layout/IconCircleList"/>
    <dgm:cxn modelId="{F3EADA0C-9560-4F64-B62E-AA7F154E6C31}" type="presParOf" srcId="{005A38A0-A545-4F18-A18D-BF61D3DBA7C1}" destId="{A75F2562-23AE-48AC-893D-2005A6A81DBB}" srcOrd="0" destOrd="0" presId="urn:microsoft.com/office/officeart/2018/2/layout/IconCircleList"/>
    <dgm:cxn modelId="{90E36316-D8EE-475F-9471-056EFC606FB1}" type="presParOf" srcId="{005A38A0-A545-4F18-A18D-BF61D3DBA7C1}" destId="{15A5EB4C-064D-4856-88BA-FCB640CFB192}" srcOrd="1" destOrd="0" presId="urn:microsoft.com/office/officeart/2018/2/layout/IconCircleList"/>
    <dgm:cxn modelId="{FFF4C112-2A6B-45E1-902E-EAC1B5C293B3}" type="presParOf" srcId="{005A38A0-A545-4F18-A18D-BF61D3DBA7C1}" destId="{1C2ADBB7-0165-4056-91FF-C62C6ECA4F40}" srcOrd="2" destOrd="0" presId="urn:microsoft.com/office/officeart/2018/2/layout/IconCircleList"/>
    <dgm:cxn modelId="{1FE55D03-506A-4A41-BC2F-CE43CA69360C}" type="presParOf" srcId="{005A38A0-A545-4F18-A18D-BF61D3DBA7C1}" destId="{3E203F49-8B97-4331-8EB3-E378A2B1930A}" srcOrd="3" destOrd="0" presId="urn:microsoft.com/office/officeart/2018/2/layout/IconCircleList"/>
    <dgm:cxn modelId="{3C8B778A-B3DC-4D1F-9510-DEF24C5AB8AB}" type="presParOf" srcId="{88F10833-B45D-4D94-9DCB-5B0D398BDB3C}" destId="{8FD931D7-819F-4D18-9C28-1E33EBAB626D}" srcOrd="1" destOrd="0" presId="urn:microsoft.com/office/officeart/2018/2/layout/IconCircleList"/>
    <dgm:cxn modelId="{2BD6C3AF-08DD-4B11-A024-24EEDDAD229F}" type="presParOf" srcId="{88F10833-B45D-4D94-9DCB-5B0D398BDB3C}" destId="{AF93F280-7C9E-445F-A044-6E8638A4A938}" srcOrd="2" destOrd="0" presId="urn:microsoft.com/office/officeart/2018/2/layout/IconCircleList"/>
    <dgm:cxn modelId="{2B4E9856-7C4C-4FD6-8738-05FAD75D1498}" type="presParOf" srcId="{AF93F280-7C9E-445F-A044-6E8638A4A938}" destId="{D719F896-4C31-4A71-8855-53201728CACC}" srcOrd="0" destOrd="0" presId="urn:microsoft.com/office/officeart/2018/2/layout/IconCircleList"/>
    <dgm:cxn modelId="{1948CEE5-06C4-4DBE-9A23-0364A9107D9A}" type="presParOf" srcId="{AF93F280-7C9E-445F-A044-6E8638A4A938}" destId="{5F8C7982-7690-4A34-A820-711D161B063F}" srcOrd="1" destOrd="0" presId="urn:microsoft.com/office/officeart/2018/2/layout/IconCircleList"/>
    <dgm:cxn modelId="{3B0D14EB-AF9B-4A4C-A673-E452477D7546}" type="presParOf" srcId="{AF93F280-7C9E-445F-A044-6E8638A4A938}" destId="{49D4A568-8CCB-4133-B854-61B73E11ED54}" srcOrd="2" destOrd="0" presId="urn:microsoft.com/office/officeart/2018/2/layout/IconCircleList"/>
    <dgm:cxn modelId="{906E374F-84B1-4569-9CF2-DA6BC2E59B35}" type="presParOf" srcId="{AF93F280-7C9E-445F-A044-6E8638A4A938}" destId="{4001F911-729F-4377-9548-4522279583D8}" srcOrd="3" destOrd="0" presId="urn:microsoft.com/office/officeart/2018/2/layout/IconCircleList"/>
    <dgm:cxn modelId="{F72C1733-F39E-461C-B824-3490D191FCB3}" type="presParOf" srcId="{88F10833-B45D-4D94-9DCB-5B0D398BDB3C}" destId="{B5BECC8C-B3B4-44CD-B003-DA1524080E46}" srcOrd="3" destOrd="0" presId="urn:microsoft.com/office/officeart/2018/2/layout/IconCircleList"/>
    <dgm:cxn modelId="{F4000757-BF10-4232-8DD3-8D7E3D0C23FF}" type="presParOf" srcId="{88F10833-B45D-4D94-9DCB-5B0D398BDB3C}" destId="{A4D35650-D347-4FE6-A71E-1279A8713B5A}" srcOrd="4" destOrd="0" presId="urn:microsoft.com/office/officeart/2018/2/layout/IconCircleList"/>
    <dgm:cxn modelId="{BB0AE515-2815-40EB-9994-8D0801573AA5}" type="presParOf" srcId="{A4D35650-D347-4FE6-A71E-1279A8713B5A}" destId="{575AE5DC-C755-4252-8A6C-7746BB5AEDF3}" srcOrd="0" destOrd="0" presId="urn:microsoft.com/office/officeart/2018/2/layout/IconCircleList"/>
    <dgm:cxn modelId="{4333C62F-B9AB-4B76-8056-C69127E1B30A}" type="presParOf" srcId="{A4D35650-D347-4FE6-A71E-1279A8713B5A}" destId="{1C306EDF-3119-485D-AA7B-C394B4CA7BB0}" srcOrd="1" destOrd="0" presId="urn:microsoft.com/office/officeart/2018/2/layout/IconCircleList"/>
    <dgm:cxn modelId="{6EAEE33B-E51D-45F4-BD90-9EF0827F57AF}" type="presParOf" srcId="{A4D35650-D347-4FE6-A71E-1279A8713B5A}" destId="{95520969-777C-4D78-8870-657EAE2CD3AA}" srcOrd="2" destOrd="0" presId="urn:microsoft.com/office/officeart/2018/2/layout/IconCircleList"/>
    <dgm:cxn modelId="{3C09598F-62E5-43BE-96EB-F32697FB7CCB}" type="presParOf" srcId="{A4D35650-D347-4FE6-A71E-1279A8713B5A}" destId="{FBE39BAB-8B2F-41E8-ACCC-88E20A859720}" srcOrd="3" destOrd="0" presId="urn:microsoft.com/office/officeart/2018/2/layout/IconCircleList"/>
    <dgm:cxn modelId="{26C49816-FDFF-4D0A-928C-974D14EE0F13}" type="presParOf" srcId="{88F10833-B45D-4D94-9DCB-5B0D398BDB3C}" destId="{CA7D7E5E-13F0-4B8B-9D07-589D5A7FBCE8}" srcOrd="5" destOrd="0" presId="urn:microsoft.com/office/officeart/2018/2/layout/IconCircleList"/>
    <dgm:cxn modelId="{2C361282-ED4D-412F-8DBA-043E56C13809}" type="presParOf" srcId="{88F10833-B45D-4D94-9DCB-5B0D398BDB3C}" destId="{083C3B43-8382-422F-A84D-52E5AD9C0D81}" srcOrd="6" destOrd="0" presId="urn:microsoft.com/office/officeart/2018/2/layout/IconCircleList"/>
    <dgm:cxn modelId="{E9BA338F-6BE2-4FBB-886C-1DC80FB12DCB}" type="presParOf" srcId="{083C3B43-8382-422F-A84D-52E5AD9C0D81}" destId="{AE6EDA20-8BC9-4417-8EB2-26291B113BDE}" srcOrd="0" destOrd="0" presId="urn:microsoft.com/office/officeart/2018/2/layout/IconCircleList"/>
    <dgm:cxn modelId="{FCAF1D73-C111-408E-A887-D6FADA1D6756}" type="presParOf" srcId="{083C3B43-8382-422F-A84D-52E5AD9C0D81}" destId="{34AADC00-A311-4205-A60D-E0B3DDFAD8C1}" srcOrd="1" destOrd="0" presId="urn:microsoft.com/office/officeart/2018/2/layout/IconCircleList"/>
    <dgm:cxn modelId="{0EC6BD30-B8A3-4560-BE76-C96D7136C3B3}" type="presParOf" srcId="{083C3B43-8382-422F-A84D-52E5AD9C0D81}" destId="{6901A344-BD01-4C38-A595-BC383692D3CA}" srcOrd="2" destOrd="0" presId="urn:microsoft.com/office/officeart/2018/2/layout/IconCircleList"/>
    <dgm:cxn modelId="{574496B4-FE48-4A0F-BF51-4B4774D7D33E}" type="presParOf" srcId="{083C3B43-8382-422F-A84D-52E5AD9C0D81}" destId="{4E4E2781-2D51-41AE-8FA4-A6AC857B0F0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C722A6-8002-4CC9-ADC6-B3253FD3FBF9}">
      <dsp:nvSpPr>
        <dsp:cNvPr id="0" name=""/>
        <dsp:cNvSpPr/>
      </dsp:nvSpPr>
      <dsp:spPr>
        <a:xfrm>
          <a:off x="0" y="5151"/>
          <a:ext cx="7888008" cy="119895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B2BD3B-0E04-4C76-9EDB-D1BBE1DAF3C4}">
      <dsp:nvSpPr>
        <dsp:cNvPr id="0" name=""/>
        <dsp:cNvSpPr/>
      </dsp:nvSpPr>
      <dsp:spPr>
        <a:xfrm>
          <a:off x="362685" y="274917"/>
          <a:ext cx="659427" cy="65942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D215E4-E941-4D00-AFFD-060E20EB0475}">
      <dsp:nvSpPr>
        <dsp:cNvPr id="0" name=""/>
        <dsp:cNvSpPr/>
      </dsp:nvSpPr>
      <dsp:spPr>
        <a:xfrm>
          <a:off x="1384798" y="5151"/>
          <a:ext cx="6501856" cy="1198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90" tIns="126890" rIns="126890" bIns="126890" numCol="1" spcCol="1270" anchor="ctr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>
              <a:solidFill>
                <a:srgbClr val="000000"/>
              </a:solidFill>
              <a:latin typeface="Calibri"/>
              <a:ea typeface="Calibri"/>
              <a:cs typeface="Calibri"/>
            </a:rPr>
            <a:t>Objective</a:t>
          </a:r>
          <a:br>
            <a:rPr lang="en-US" sz="1500" b="0" kern="1200">
              <a:solidFill>
                <a:srgbClr val="000000"/>
              </a:solidFill>
              <a:latin typeface="Calibri"/>
              <a:ea typeface="Calibri"/>
              <a:cs typeface="Calibri"/>
            </a:rPr>
          </a:br>
          <a:r>
            <a:rPr lang="en-US" sz="1500" b="0" kern="1200">
              <a:solidFill>
                <a:srgbClr val="000000"/>
              </a:solidFill>
              <a:latin typeface="Calibri"/>
              <a:ea typeface="Calibri"/>
              <a:cs typeface="Calibri"/>
            </a:rPr>
            <a:t> Predict whether a student will pass their final grade (G3 ≥ 10) using demographic, academic, and behavioral data.</a:t>
          </a:r>
          <a:endParaRPr lang="en-US" sz="1500" b="1" kern="1200">
            <a:latin typeface="Grandview Display"/>
          </a:endParaRPr>
        </a:p>
      </dsp:txBody>
      <dsp:txXfrm>
        <a:off x="1384798" y="5151"/>
        <a:ext cx="6501856" cy="1198959"/>
      </dsp:txXfrm>
    </dsp:sp>
    <dsp:sp modelId="{F290DE1F-0FD2-40C8-8FD4-7F8DD199133F}">
      <dsp:nvSpPr>
        <dsp:cNvPr id="0" name=""/>
        <dsp:cNvSpPr/>
      </dsp:nvSpPr>
      <dsp:spPr>
        <a:xfrm>
          <a:off x="0" y="1503850"/>
          <a:ext cx="7888008" cy="119895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522037-F75E-4DC0-BCC3-440DC5D5FA44}">
      <dsp:nvSpPr>
        <dsp:cNvPr id="0" name=""/>
        <dsp:cNvSpPr/>
      </dsp:nvSpPr>
      <dsp:spPr>
        <a:xfrm>
          <a:off x="362685" y="1773616"/>
          <a:ext cx="659427" cy="6594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561CFD-C155-40F2-94C0-8936BCB64309}">
      <dsp:nvSpPr>
        <dsp:cNvPr id="0" name=""/>
        <dsp:cNvSpPr/>
      </dsp:nvSpPr>
      <dsp:spPr>
        <a:xfrm>
          <a:off x="1384798" y="1503850"/>
          <a:ext cx="6501856" cy="1198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90" tIns="126890" rIns="126890" bIns="12689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Why it Matters</a:t>
          </a:r>
          <a:br>
            <a:rPr lang="en-US" sz="1500" b="1" kern="1200"/>
          </a:br>
          <a:r>
            <a:rPr lang="en-US" sz="1500" b="1" kern="1200"/>
            <a:t> </a:t>
          </a:r>
          <a:r>
            <a:rPr lang="en-US" sz="1500" kern="1200"/>
            <a:t>Academic performance is a growing concern for educators and policymakers. Early identification of at-risk students enables timely support and reduces dropout rates.</a:t>
          </a:r>
        </a:p>
      </dsp:txBody>
      <dsp:txXfrm>
        <a:off x="1384798" y="1503850"/>
        <a:ext cx="6501856" cy="1198959"/>
      </dsp:txXfrm>
    </dsp:sp>
    <dsp:sp modelId="{87F374E5-806D-46AC-BDB7-1C68D86E65D1}">
      <dsp:nvSpPr>
        <dsp:cNvPr id="0" name=""/>
        <dsp:cNvSpPr/>
      </dsp:nvSpPr>
      <dsp:spPr>
        <a:xfrm>
          <a:off x="0" y="3002549"/>
          <a:ext cx="7888008" cy="119895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BBFE8A-3EF6-4C4F-A453-E1ABD9C258DB}">
      <dsp:nvSpPr>
        <dsp:cNvPr id="0" name=""/>
        <dsp:cNvSpPr/>
      </dsp:nvSpPr>
      <dsp:spPr>
        <a:xfrm>
          <a:off x="362685" y="3272315"/>
          <a:ext cx="659427" cy="6594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6C5765-D8FB-4D21-80C5-0D1A94EBC3ED}">
      <dsp:nvSpPr>
        <dsp:cNvPr id="0" name=""/>
        <dsp:cNvSpPr/>
      </dsp:nvSpPr>
      <dsp:spPr>
        <a:xfrm>
          <a:off x="1384798" y="3002549"/>
          <a:ext cx="3549603" cy="1198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90" tIns="126890" rIns="126890" bIns="12689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Approach</a:t>
          </a:r>
          <a:endParaRPr lang="en-US" sz="1500" kern="1200"/>
        </a:p>
      </dsp:txBody>
      <dsp:txXfrm>
        <a:off x="1384798" y="3002549"/>
        <a:ext cx="3549603" cy="1198959"/>
      </dsp:txXfrm>
    </dsp:sp>
    <dsp:sp modelId="{0EFC08D5-A177-49E3-BA43-A7E30061EB18}">
      <dsp:nvSpPr>
        <dsp:cNvPr id="0" name=""/>
        <dsp:cNvSpPr/>
      </dsp:nvSpPr>
      <dsp:spPr>
        <a:xfrm>
          <a:off x="4934401" y="3002549"/>
          <a:ext cx="2952252" cy="1198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90" tIns="126890" rIns="126890" bIns="12689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Logistic Regression:</a:t>
          </a:r>
          <a:r>
            <a:rPr lang="en-US" sz="1100" kern="1200"/>
            <a:t> Predicts pass/fail outcome.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Principal Component Analysis (PCA):</a:t>
          </a:r>
          <a:r>
            <a:rPr lang="en-US" sz="1100" kern="1200"/>
            <a:t> Identifies key underlying factors.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Decision Tree:</a:t>
          </a:r>
          <a:r>
            <a:rPr lang="en-US" sz="1100" kern="1200"/>
            <a:t> Visualizes how variables interact to predict success.</a:t>
          </a:r>
        </a:p>
      </dsp:txBody>
      <dsp:txXfrm>
        <a:off x="4934401" y="3002549"/>
        <a:ext cx="2952252" cy="1198959"/>
      </dsp:txXfrm>
    </dsp:sp>
    <dsp:sp modelId="{74273BA9-3CF2-4B1D-A1AE-C3D450474C7E}">
      <dsp:nvSpPr>
        <dsp:cNvPr id="0" name=""/>
        <dsp:cNvSpPr/>
      </dsp:nvSpPr>
      <dsp:spPr>
        <a:xfrm>
          <a:off x="0" y="4501249"/>
          <a:ext cx="7888008" cy="119895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A9C000-46E2-46E3-B2D1-7497B9054781}">
      <dsp:nvSpPr>
        <dsp:cNvPr id="0" name=""/>
        <dsp:cNvSpPr/>
      </dsp:nvSpPr>
      <dsp:spPr>
        <a:xfrm>
          <a:off x="362685" y="4771015"/>
          <a:ext cx="659427" cy="6594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97DE93-B20B-415B-A651-02B61039307E}">
      <dsp:nvSpPr>
        <dsp:cNvPr id="0" name=""/>
        <dsp:cNvSpPr/>
      </dsp:nvSpPr>
      <dsp:spPr>
        <a:xfrm>
          <a:off x="1384798" y="4501249"/>
          <a:ext cx="6501856" cy="1198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90" tIns="126890" rIns="126890" bIns="12689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Significance</a:t>
          </a:r>
          <a:br>
            <a:rPr lang="en-US" sz="1500" b="1" kern="1200"/>
          </a:br>
          <a:r>
            <a:rPr lang="en-US" sz="1500" kern="1200"/>
            <a:t> Demonstrates the power of statistical learning and data-driven insights in education to inform interventions and improve student outcomes.</a:t>
          </a:r>
        </a:p>
      </dsp:txBody>
      <dsp:txXfrm>
        <a:off x="1384798" y="4501249"/>
        <a:ext cx="6501856" cy="11989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A9BBB6-C1BA-413F-9B46-8ABAEC082A9A}">
      <dsp:nvSpPr>
        <dsp:cNvPr id="0" name=""/>
        <dsp:cNvSpPr/>
      </dsp:nvSpPr>
      <dsp:spPr>
        <a:xfrm>
          <a:off x="275965" y="111200"/>
          <a:ext cx="1368756" cy="136875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E92923-35D1-4420-8D53-726D3945F942}">
      <dsp:nvSpPr>
        <dsp:cNvPr id="0" name=""/>
        <dsp:cNvSpPr/>
      </dsp:nvSpPr>
      <dsp:spPr>
        <a:xfrm>
          <a:off x="563403" y="398639"/>
          <a:ext cx="793878" cy="7938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F5620D-E224-4CC3-8B7B-D1707B4CDDBC}">
      <dsp:nvSpPr>
        <dsp:cNvPr id="0" name=""/>
        <dsp:cNvSpPr/>
      </dsp:nvSpPr>
      <dsp:spPr>
        <a:xfrm>
          <a:off x="1938026" y="111200"/>
          <a:ext cx="3226353" cy="1368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The dataset used in this study contains comprehensive information on secondary school students, with variables that capture their academic history, demographic background, and lifestyle habits</a:t>
          </a:r>
          <a:endParaRPr lang="en-US" sz="1400" kern="1200"/>
        </a:p>
      </dsp:txBody>
      <dsp:txXfrm>
        <a:off x="1938026" y="111200"/>
        <a:ext cx="3226353" cy="1368756"/>
      </dsp:txXfrm>
    </dsp:sp>
    <dsp:sp modelId="{CC3C1D20-084E-47A6-B93D-02522D1CB463}">
      <dsp:nvSpPr>
        <dsp:cNvPr id="0" name=""/>
        <dsp:cNvSpPr/>
      </dsp:nvSpPr>
      <dsp:spPr>
        <a:xfrm>
          <a:off x="5726547" y="111200"/>
          <a:ext cx="1368756" cy="136875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4A87C2-948A-4D52-8651-1DC9A37373A5}">
      <dsp:nvSpPr>
        <dsp:cNvPr id="0" name=""/>
        <dsp:cNvSpPr/>
      </dsp:nvSpPr>
      <dsp:spPr>
        <a:xfrm>
          <a:off x="6013986" y="398639"/>
          <a:ext cx="793878" cy="7938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07426A-26FD-4A61-92CE-932403C8311A}">
      <dsp:nvSpPr>
        <dsp:cNvPr id="0" name=""/>
        <dsp:cNvSpPr/>
      </dsp:nvSpPr>
      <dsp:spPr>
        <a:xfrm>
          <a:off x="7388608" y="111200"/>
          <a:ext cx="3226353" cy="1368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The primary outcome of interest is whether a student passes the course, which is defined as achieving a final grade (G3) of 10 or higher.</a:t>
          </a:r>
          <a:endParaRPr lang="en-US" sz="1400" kern="1200"/>
        </a:p>
      </dsp:txBody>
      <dsp:txXfrm>
        <a:off x="7388608" y="111200"/>
        <a:ext cx="3226353" cy="1368756"/>
      </dsp:txXfrm>
    </dsp:sp>
    <dsp:sp modelId="{3A7B259A-4E6D-4883-B81A-ED46DC261EFB}">
      <dsp:nvSpPr>
        <dsp:cNvPr id="0" name=""/>
        <dsp:cNvSpPr/>
      </dsp:nvSpPr>
      <dsp:spPr>
        <a:xfrm>
          <a:off x="275965" y="2086203"/>
          <a:ext cx="1368756" cy="136875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77B3FF-509A-400F-B9EE-F60E7F5AD41F}">
      <dsp:nvSpPr>
        <dsp:cNvPr id="0" name=""/>
        <dsp:cNvSpPr/>
      </dsp:nvSpPr>
      <dsp:spPr>
        <a:xfrm>
          <a:off x="563403" y="2373642"/>
          <a:ext cx="793878" cy="7938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DE6B8B-A3A8-4C80-A5CE-7A86440948CF}">
      <dsp:nvSpPr>
        <dsp:cNvPr id="0" name=""/>
        <dsp:cNvSpPr/>
      </dsp:nvSpPr>
      <dsp:spPr>
        <a:xfrm>
          <a:off x="1938026" y="2086203"/>
          <a:ext cx="3226353" cy="1368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To support this analysis, we created a binary target variable (Pass) where students with G3 ≥ 10 are classified as passing and those with G3 &lt; 10 as failing.</a:t>
          </a:r>
          <a:endParaRPr lang="en-US" sz="1400" kern="1200"/>
        </a:p>
      </dsp:txBody>
      <dsp:txXfrm>
        <a:off x="1938026" y="2086203"/>
        <a:ext cx="3226353" cy="1368756"/>
      </dsp:txXfrm>
    </dsp:sp>
    <dsp:sp modelId="{B2F0AF2E-C819-48A6-981C-09D33FFC85CA}">
      <dsp:nvSpPr>
        <dsp:cNvPr id="0" name=""/>
        <dsp:cNvSpPr/>
      </dsp:nvSpPr>
      <dsp:spPr>
        <a:xfrm>
          <a:off x="5726547" y="2086203"/>
          <a:ext cx="1368756" cy="136875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25E621-AAB6-4248-BC70-9362F72CA498}">
      <dsp:nvSpPr>
        <dsp:cNvPr id="0" name=""/>
        <dsp:cNvSpPr/>
      </dsp:nvSpPr>
      <dsp:spPr>
        <a:xfrm>
          <a:off x="6013986" y="2373642"/>
          <a:ext cx="793878" cy="79387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AE3665-B024-470A-9C3D-953C5515C9DE}">
      <dsp:nvSpPr>
        <dsp:cNvPr id="0" name=""/>
        <dsp:cNvSpPr/>
      </dsp:nvSpPr>
      <dsp:spPr>
        <a:xfrm>
          <a:off x="7388608" y="2086203"/>
          <a:ext cx="3226353" cy="1368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the dataset is relatively clean, with no missing values and a manageable number of observations for statistical modelling.</a:t>
          </a:r>
          <a:endParaRPr lang="en-US" sz="1400" kern="1200"/>
        </a:p>
      </dsp:txBody>
      <dsp:txXfrm>
        <a:off x="7388608" y="2086203"/>
        <a:ext cx="3226353" cy="13687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5F2562-23AE-48AC-893D-2005A6A81DBB}">
      <dsp:nvSpPr>
        <dsp:cNvPr id="0" name=""/>
        <dsp:cNvSpPr/>
      </dsp:nvSpPr>
      <dsp:spPr>
        <a:xfrm>
          <a:off x="275965" y="182873"/>
          <a:ext cx="1368756" cy="136875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A5EB4C-064D-4856-88BA-FCB640CFB192}">
      <dsp:nvSpPr>
        <dsp:cNvPr id="0" name=""/>
        <dsp:cNvSpPr/>
      </dsp:nvSpPr>
      <dsp:spPr>
        <a:xfrm>
          <a:off x="563404" y="470312"/>
          <a:ext cx="793878" cy="7938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203F49-8B97-4331-8EB3-E378A2B1930A}">
      <dsp:nvSpPr>
        <dsp:cNvPr id="0" name=""/>
        <dsp:cNvSpPr/>
      </dsp:nvSpPr>
      <dsp:spPr>
        <a:xfrm>
          <a:off x="1938026" y="182873"/>
          <a:ext cx="3226354" cy="1368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Among the three modeling approaches, logistic regression emerged as the most accurate, achieving a 92.41% accuracy rate and an AUC of 0.912, indicating excellent discriminatory ability. </a:t>
          </a:r>
        </a:p>
      </dsp:txBody>
      <dsp:txXfrm>
        <a:off x="1938026" y="182873"/>
        <a:ext cx="3226354" cy="1368756"/>
      </dsp:txXfrm>
    </dsp:sp>
    <dsp:sp modelId="{D719F896-4C31-4A71-8855-53201728CACC}">
      <dsp:nvSpPr>
        <dsp:cNvPr id="0" name=""/>
        <dsp:cNvSpPr/>
      </dsp:nvSpPr>
      <dsp:spPr>
        <a:xfrm>
          <a:off x="5726548" y="182873"/>
          <a:ext cx="1368756" cy="136875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8C7982-7690-4A34-A820-711D161B063F}">
      <dsp:nvSpPr>
        <dsp:cNvPr id="0" name=""/>
        <dsp:cNvSpPr/>
      </dsp:nvSpPr>
      <dsp:spPr>
        <a:xfrm>
          <a:off x="6013987" y="470312"/>
          <a:ext cx="793878" cy="7938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01F911-729F-4377-9548-4522279583D8}">
      <dsp:nvSpPr>
        <dsp:cNvPr id="0" name=""/>
        <dsp:cNvSpPr/>
      </dsp:nvSpPr>
      <dsp:spPr>
        <a:xfrm>
          <a:off x="7388609" y="182873"/>
          <a:ext cx="3226354" cy="1368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variable G2 (second-period grade) was the strongest predictor. </a:t>
          </a:r>
        </a:p>
      </dsp:txBody>
      <dsp:txXfrm>
        <a:off x="7388609" y="182873"/>
        <a:ext cx="3226354" cy="1368756"/>
      </dsp:txXfrm>
    </dsp:sp>
    <dsp:sp modelId="{575AE5DC-C755-4252-8A6C-7746BB5AEDF3}">
      <dsp:nvSpPr>
        <dsp:cNvPr id="0" name=""/>
        <dsp:cNvSpPr/>
      </dsp:nvSpPr>
      <dsp:spPr>
        <a:xfrm>
          <a:off x="275965" y="2187237"/>
          <a:ext cx="1368756" cy="136875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306EDF-3119-485D-AA7B-C394B4CA7BB0}">
      <dsp:nvSpPr>
        <dsp:cNvPr id="0" name=""/>
        <dsp:cNvSpPr/>
      </dsp:nvSpPr>
      <dsp:spPr>
        <a:xfrm>
          <a:off x="563404" y="2474676"/>
          <a:ext cx="793878" cy="7938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E39BAB-8B2F-41E8-ACCC-88E20A859720}">
      <dsp:nvSpPr>
        <dsp:cNvPr id="0" name=""/>
        <dsp:cNvSpPr/>
      </dsp:nvSpPr>
      <dsp:spPr>
        <a:xfrm>
          <a:off x="1938026" y="2187237"/>
          <a:ext cx="3226354" cy="1368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decision tree classifier, while offering interpretability, achieved a lower accuracy of 70.3%, with an AUC of 0.597, and was particularly limited in sensitivity (28.2%). </a:t>
          </a:r>
        </a:p>
      </dsp:txBody>
      <dsp:txXfrm>
        <a:off x="1938026" y="2187237"/>
        <a:ext cx="3226354" cy="1368756"/>
      </dsp:txXfrm>
    </dsp:sp>
    <dsp:sp modelId="{AE6EDA20-8BC9-4417-8EB2-26291B113BDE}">
      <dsp:nvSpPr>
        <dsp:cNvPr id="0" name=""/>
        <dsp:cNvSpPr/>
      </dsp:nvSpPr>
      <dsp:spPr>
        <a:xfrm>
          <a:off x="5726548" y="2187237"/>
          <a:ext cx="1368756" cy="136875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AADC00-A311-4205-A60D-E0B3DDFAD8C1}">
      <dsp:nvSpPr>
        <dsp:cNvPr id="0" name=""/>
        <dsp:cNvSpPr/>
      </dsp:nvSpPr>
      <dsp:spPr>
        <a:xfrm>
          <a:off x="6013987" y="2474676"/>
          <a:ext cx="793878" cy="79387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4E2781-2D51-41AE-8FA4-A6AC857B0F09}">
      <dsp:nvSpPr>
        <dsp:cNvPr id="0" name=""/>
        <dsp:cNvSpPr/>
      </dsp:nvSpPr>
      <dsp:spPr>
        <a:xfrm>
          <a:off x="7388609" y="2187237"/>
          <a:ext cx="3226354" cy="1368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first three principal components captured over 44% of the total variance, and the top seven explained more than 71%.. </a:t>
          </a:r>
        </a:p>
      </dsp:txBody>
      <dsp:txXfrm>
        <a:off x="7388609" y="2187237"/>
        <a:ext cx="3226354" cy="13687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63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43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566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39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79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630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5/6/25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308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5/6/25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075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5/6/25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12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09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571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975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52FAB7B-42C1-46AA-9C68-7AD281066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Floating Numbers And Letters On Top Of A Book">
            <a:extLst>
              <a:ext uri="{FF2B5EF4-FFF2-40B4-BE49-F238E27FC236}">
                <a16:creationId xmlns:a16="http://schemas.microsoft.com/office/drawing/2014/main" id="{C1D789E9-FC15-9A1A-3712-370A79E1B4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alphaModFix/>
          </a:blip>
          <a:srcRect r="1" b="287"/>
          <a:stretch/>
        </p:blipFill>
        <p:spPr>
          <a:xfrm>
            <a:off x="1" y="11441"/>
            <a:ext cx="12192000" cy="68578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905206B-651D-4874-B365-85CC5F9C8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48484" y="-152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456661"/>
            <a:ext cx="4916477" cy="2933952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i="0" u="none" strike="noStrike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Predicting Student Success: A Statistical Analysis of Academic Performance Factors </a:t>
            </a:r>
            <a:r>
              <a:rPr lang="en-US" sz="3800" b="0" i="0" u="none" strike="noStrike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US" sz="38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2" y="4390613"/>
            <a:ext cx="5114262" cy="1287887"/>
          </a:xfrm>
        </p:spPr>
        <p:txBody>
          <a:bodyPr anchor="b">
            <a:normAutofit/>
          </a:bodyPr>
          <a:lstStyle/>
          <a:p>
            <a:r>
              <a:rPr lang="en-US" b="0" i="0" u="none" strike="noStrike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Kim Lu, Sherine </a:t>
            </a:r>
            <a:r>
              <a:rPr lang="en-US" b="0" i="0" u="none" strike="noStrike" err="1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Tumushemeze</a:t>
            </a:r>
            <a:r>
              <a:rPr lang="en-US" b="0" i="0" u="none" strike="noStrike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, Gorkem Dural, and Augustine </a:t>
            </a:r>
            <a:r>
              <a:rPr lang="en-US" b="0" i="0" u="none" strike="noStrike" err="1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Ezirim</a:t>
            </a:r>
            <a:r>
              <a:rPr lang="en-US" b="0" i="0" u="none" strike="noStrike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35776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2A419DC-51EC-B929-988C-2A8A73631719}"/>
              </a:ext>
            </a:extLst>
          </p:cNvPr>
          <p:cNvSpPr/>
          <p:nvPr/>
        </p:nvSpPr>
        <p:spPr>
          <a:xfrm>
            <a:off x="0" y="-153"/>
            <a:ext cx="12192000" cy="68581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64717-639B-A910-AF23-291333B4B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7528" y="1032764"/>
            <a:ext cx="4308672" cy="3224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 b="1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Principal Component Analysis </a:t>
            </a:r>
            <a:endParaRPr lang="en-US" sz="58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Sample being pipetted into a petri dish">
            <a:extLst>
              <a:ext uri="{FF2B5EF4-FFF2-40B4-BE49-F238E27FC236}">
                <a16:creationId xmlns:a16="http://schemas.microsoft.com/office/drawing/2014/main" id="{D02B141B-8070-9703-5CC8-1BED44275B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453" r="-2" b="-2"/>
          <a:stretch/>
        </p:blipFill>
        <p:spPr>
          <a:xfrm>
            <a:off x="20" y="10"/>
            <a:ext cx="6931132" cy="685799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CA391F1-4B2C-521B-F6A5-52C74B303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5848" y="47115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911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3EAA75-EB87-B91E-C3FC-B7CC1A55C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02091"/>
            <a:ext cx="3291840" cy="27702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>
                <a:effectLst/>
              </a:rPr>
              <a:t>Proportion of Variance </a:t>
            </a:r>
            <a:endParaRPr lang="en-US" sz="440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D7B6BE-A4E0-4483-BEC5-493AC3E5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4596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CADB3CD-B042-013C-01C0-2428814AA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291" y="1302091"/>
            <a:ext cx="7086600" cy="14350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33FA36-444F-6387-C60C-4F54621CE701}"/>
              </a:ext>
            </a:extLst>
          </p:cNvPr>
          <p:cNvSpPr txBox="1"/>
          <p:nvPr/>
        </p:nvSpPr>
        <p:spPr>
          <a:xfrm>
            <a:off x="4109058" y="2950903"/>
            <a:ext cx="73258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PC1 represents a "general academic achievement" dimension. PC2 captures a "behavioral/lifestyle" dimension.</a:t>
            </a:r>
            <a:endParaRPr lang="en-US">
              <a:solidFill>
                <a:srgbClr val="000000"/>
              </a:solidFill>
              <a:latin typeface="-webkit-standar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first five components (PC1 to PC5) explain 59.34%, while threshold is from PC1 to PC12 with 94.23%.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As it can be seen, data has no single dominant feature, variance spread across many PCs.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This suggests a moderate multicollinearity structure where several variables contribute meaningfully to the overall variability.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88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45A85-B310-3517-B6F9-ED2CF120B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0"/>
            <a:ext cx="5752093" cy="10972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Scree Plot and Cumulative Variance</a:t>
            </a:r>
            <a:br>
              <a:rPr lang="en-US" sz="2800">
                <a:effectLst/>
                <a:latin typeface="Aptos" panose="020B00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</a:br>
            <a:endParaRPr lang="en-US" sz="280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87146-6215-A1AB-D3A8-051632D0A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2636205"/>
            <a:ext cx="5752095" cy="36617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Black points here shows individual students. Red arrows are the original variables projected onto the PC1-PC2 space. </a:t>
            </a:r>
          </a:p>
          <a:p>
            <a:r>
              <a:rPr lang="en-US"/>
              <a:t>Failures,</a:t>
            </a:r>
            <a:r>
              <a:rPr lang="en-US" i="1"/>
              <a:t> </a:t>
            </a:r>
            <a:r>
              <a:rPr lang="en-US" i="1">
                <a:solidFill>
                  <a:schemeClr val="tx2">
                    <a:lumMod val="76000"/>
                    <a:lumOff val="24000"/>
                  </a:schemeClr>
                </a:solidFill>
              </a:rPr>
              <a:t>G1, G2, G3</a:t>
            </a:r>
            <a:r>
              <a:rPr lang="en-US"/>
              <a:t> (grades and failure) are strongly aligned, suggesting they contribute similarly and heavily to PC1.</a:t>
            </a:r>
          </a:p>
          <a:p>
            <a:r>
              <a:rPr lang="en-US" i="1" err="1">
                <a:solidFill>
                  <a:schemeClr val="tx2">
                    <a:lumMod val="76000"/>
                    <a:lumOff val="24000"/>
                  </a:schemeClr>
                </a:solidFill>
              </a:rPr>
              <a:t>Studytime</a:t>
            </a:r>
            <a:r>
              <a:rPr lang="en-US"/>
              <a:t> also points in a similar direction, indicating it’s positively associated with higher performance (G1–G3).</a:t>
            </a:r>
          </a:p>
        </p:txBody>
      </p:sp>
      <p:pic>
        <p:nvPicPr>
          <p:cNvPr id="5" name="Picture 4" descr="A diagram of a cloud of data&#10;&#10;AI-generated content may be incorrect.">
            <a:extLst>
              <a:ext uri="{FF2B5EF4-FFF2-40B4-BE49-F238E27FC236}">
                <a16:creationId xmlns:a16="http://schemas.microsoft.com/office/drawing/2014/main" id="{AE1BD012-3E9F-0A77-17ED-3F7B1EB49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584" y="-16174"/>
            <a:ext cx="3480778" cy="3420191"/>
          </a:xfrm>
          <a:prstGeom prst="rect">
            <a:avLst/>
          </a:prstGeom>
        </p:spPr>
      </p:pic>
      <p:pic>
        <p:nvPicPr>
          <p:cNvPr id="4" name="Picture 3" descr="A comparison of a plot&#10;&#10;AI-generated content may be incorrect.">
            <a:extLst>
              <a:ext uri="{FF2B5EF4-FFF2-40B4-BE49-F238E27FC236}">
                <a16:creationId xmlns:a16="http://schemas.microsoft.com/office/drawing/2014/main" id="{02145B53-EF4B-BEBE-A7E6-0C873DE24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404" y="3427989"/>
            <a:ext cx="3479524" cy="322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423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9FC36D-420B-D8F9-D404-A4F24F53C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7528" y="1032764"/>
            <a:ext cx="4308672" cy="3224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 b="1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Conclusion </a:t>
            </a:r>
            <a:endParaRPr lang="en-US" sz="58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8902C742-A012-88BA-6157-A750166E95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539" r="-1" b="-1"/>
          <a:stretch/>
        </p:blipFill>
        <p:spPr>
          <a:xfrm>
            <a:off x="20" y="10"/>
            <a:ext cx="6931132" cy="685799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CA391F1-4B2C-521B-F6A5-52C74B303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5848" y="47115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192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1C69525-1BE4-4BA0-A23C-3BB6C162E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68AF875-C18B-4B48-AE4C-A63FD3CEF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1A110F64-E309-E348-DE59-97D2B689D6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5587293"/>
              </p:ext>
            </p:extLst>
          </p:nvPr>
        </p:nvGraphicFramePr>
        <p:xfrm>
          <a:off x="640079" y="2559050"/>
          <a:ext cx="10890929" cy="37388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55053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FD1D2CD-954D-4C4D-B505-05EAD159B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60E1FB-41D4-9D38-4D2C-F8979212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17" y="952500"/>
            <a:ext cx="4124557" cy="35242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Recommendation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2D508B3-A66C-833E-D929-8DC211635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2088" y="4882722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qua and green fractal background like floral petal">
            <a:extLst>
              <a:ext uri="{FF2B5EF4-FFF2-40B4-BE49-F238E27FC236}">
                <a16:creationId xmlns:a16="http://schemas.microsoft.com/office/drawing/2014/main" id="{BB623AA6-76E8-FE7B-1083-6DCD92950E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17" r="15995"/>
          <a:stretch/>
        </p:blipFill>
        <p:spPr>
          <a:xfrm>
            <a:off x="5261956" y="10"/>
            <a:ext cx="693004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126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330+ A Plus Grade Icon Stock Illustrations, Royalty-Free Vector Graphics &amp;  Clip Art - iStock">
            <a:extLst>
              <a:ext uri="{FF2B5EF4-FFF2-40B4-BE49-F238E27FC236}">
                <a16:creationId xmlns:a16="http://schemas.microsoft.com/office/drawing/2014/main" id="{838959E2-B436-CF28-04D2-7915C9C05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" y="5027"/>
            <a:ext cx="3822032" cy="387550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66301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891108B-F814-C843-CA44-6536DD310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7570" y="1229552"/>
            <a:ext cx="6847438" cy="563213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1800" b="1">
                <a:solidFill>
                  <a:schemeClr val="tx2">
                    <a:lumMod val="76000"/>
                    <a:lumOff val="24000"/>
                  </a:schemeClr>
                </a:solidFill>
                <a:ea typeface="+mn-lt"/>
                <a:cs typeface="+mn-lt"/>
              </a:rPr>
              <a:t>Use G2 Grades for Early Intervention</a:t>
            </a:r>
            <a:br>
              <a:rPr lang="en-US" sz="1600" b="1">
                <a:ea typeface="+mn-lt"/>
                <a:cs typeface="+mn-lt"/>
              </a:rPr>
            </a:br>
            <a:r>
              <a:rPr lang="en-US" sz="1600" b="1">
                <a:ea typeface="+mn-lt"/>
                <a:cs typeface="+mn-lt"/>
              </a:rPr>
              <a:t> → Mid-semester performance strongly predicts final success</a:t>
            </a:r>
            <a:br>
              <a:rPr lang="en-US" sz="1600" b="1">
                <a:ea typeface="+mn-lt"/>
                <a:cs typeface="+mn-lt"/>
              </a:rPr>
            </a:br>
            <a:r>
              <a:rPr lang="en-US" sz="1600" b="1">
                <a:ea typeface="+mn-lt"/>
                <a:cs typeface="+mn-lt"/>
              </a:rPr>
              <a:t> → Act early with academic support and counseling</a:t>
            </a:r>
            <a:endParaRPr lang="en-US" sz="1600"/>
          </a:p>
          <a:p>
            <a:pPr>
              <a:lnSpc>
                <a:spcPct val="110000"/>
              </a:lnSpc>
            </a:pPr>
            <a:r>
              <a:rPr lang="en-US" sz="1800" b="1">
                <a:solidFill>
                  <a:schemeClr val="tx2">
                    <a:lumMod val="76000"/>
                    <a:lumOff val="24000"/>
                  </a:schemeClr>
                </a:solidFill>
                <a:ea typeface="+mn-lt"/>
                <a:cs typeface="+mn-lt"/>
              </a:rPr>
              <a:t>Target Students with Past Failures</a:t>
            </a:r>
            <a:br>
              <a:rPr lang="en-US" sz="1600" b="1">
                <a:ea typeface="+mn-lt"/>
                <a:cs typeface="+mn-lt"/>
              </a:rPr>
            </a:br>
            <a:r>
              <a:rPr lang="en-US" sz="1600" b="1">
                <a:ea typeface="+mn-lt"/>
                <a:cs typeface="+mn-lt"/>
              </a:rPr>
              <a:t> → Prior failures signal high risk</a:t>
            </a:r>
            <a:br>
              <a:rPr lang="en-US" sz="1600" b="1">
                <a:ea typeface="+mn-lt"/>
                <a:cs typeface="+mn-lt"/>
              </a:rPr>
            </a:br>
            <a:r>
              <a:rPr lang="en-US" sz="1600" b="1">
                <a:ea typeface="+mn-lt"/>
                <a:cs typeface="+mn-lt"/>
              </a:rPr>
              <a:t> → Offer mentoring, tutoring, or lighter course loads</a:t>
            </a:r>
            <a:endParaRPr lang="en-US" sz="1600"/>
          </a:p>
          <a:p>
            <a:pPr>
              <a:lnSpc>
                <a:spcPct val="110000"/>
              </a:lnSpc>
            </a:pPr>
            <a:r>
              <a:rPr lang="en-US" sz="1800" b="1">
                <a:solidFill>
                  <a:schemeClr val="tx2">
                    <a:lumMod val="76000"/>
                    <a:lumOff val="24000"/>
                  </a:schemeClr>
                </a:solidFill>
                <a:ea typeface="+mn-lt"/>
                <a:cs typeface="+mn-lt"/>
              </a:rPr>
              <a:t>Monitor Social Habits</a:t>
            </a:r>
            <a:br>
              <a:rPr lang="en-US" sz="1600" b="1">
                <a:ea typeface="+mn-lt"/>
                <a:cs typeface="+mn-lt"/>
              </a:rPr>
            </a:br>
            <a:r>
              <a:rPr lang="en-US" sz="1600" b="1">
                <a:ea typeface="+mn-lt"/>
                <a:cs typeface="+mn-lt"/>
              </a:rPr>
              <a:t> → Frequent outings hurt performance</a:t>
            </a:r>
            <a:br>
              <a:rPr lang="en-US" sz="1600" b="1">
                <a:ea typeface="+mn-lt"/>
                <a:cs typeface="+mn-lt"/>
              </a:rPr>
            </a:br>
            <a:r>
              <a:rPr lang="en-US" sz="1600" b="1">
                <a:ea typeface="+mn-lt"/>
                <a:cs typeface="+mn-lt"/>
              </a:rPr>
              <a:t> → Promote balance through wellness and time management programs</a:t>
            </a:r>
            <a:endParaRPr lang="en-US" sz="1600"/>
          </a:p>
          <a:p>
            <a:pPr>
              <a:lnSpc>
                <a:spcPct val="110000"/>
              </a:lnSpc>
            </a:pPr>
            <a:r>
              <a:rPr lang="en-US" sz="1800" b="1">
                <a:solidFill>
                  <a:schemeClr val="tx2">
                    <a:lumMod val="76000"/>
                    <a:lumOff val="24000"/>
                  </a:schemeClr>
                </a:solidFill>
                <a:ea typeface="+mn-lt"/>
                <a:cs typeface="+mn-lt"/>
              </a:rPr>
              <a:t>Engage Families</a:t>
            </a:r>
            <a:br>
              <a:rPr lang="en-US" sz="1600" b="1">
                <a:ea typeface="+mn-lt"/>
                <a:cs typeface="+mn-lt"/>
              </a:rPr>
            </a:br>
            <a:r>
              <a:rPr lang="en-US" sz="1600" b="1">
                <a:ea typeface="+mn-lt"/>
                <a:cs typeface="+mn-lt"/>
              </a:rPr>
              <a:t> → Parental education and support matter</a:t>
            </a:r>
            <a:br>
              <a:rPr lang="en-US" sz="1600" b="1">
                <a:ea typeface="+mn-lt"/>
                <a:cs typeface="+mn-lt"/>
              </a:rPr>
            </a:br>
            <a:r>
              <a:rPr lang="en-US" sz="1600" b="1">
                <a:ea typeface="+mn-lt"/>
                <a:cs typeface="+mn-lt"/>
              </a:rPr>
              <a:t> → Involve families via workshops and consistent communication</a:t>
            </a:r>
            <a:endParaRPr lang="en-US" sz="1600"/>
          </a:p>
          <a:p>
            <a:pPr>
              <a:lnSpc>
                <a:spcPct val="110000"/>
              </a:lnSpc>
            </a:pPr>
            <a:r>
              <a:rPr lang="en-US" sz="1800" b="1">
                <a:solidFill>
                  <a:schemeClr val="tx2">
                    <a:lumMod val="76000"/>
                    <a:lumOff val="24000"/>
                  </a:schemeClr>
                </a:solidFill>
                <a:ea typeface="+mn-lt"/>
                <a:cs typeface="+mn-lt"/>
              </a:rPr>
              <a:t>Adopt Predictive Tools in Schools</a:t>
            </a:r>
            <a:br>
              <a:rPr lang="en-US" sz="1600" b="1">
                <a:ea typeface="+mn-lt"/>
                <a:cs typeface="+mn-lt"/>
              </a:rPr>
            </a:br>
            <a:r>
              <a:rPr lang="en-US" sz="1600" b="1">
                <a:ea typeface="+mn-lt"/>
                <a:cs typeface="+mn-lt"/>
              </a:rPr>
              <a:t> → Logistic regression reached 92% accuracy</a:t>
            </a:r>
            <a:br>
              <a:rPr lang="en-US" sz="1600" b="1">
                <a:ea typeface="+mn-lt"/>
                <a:cs typeface="+mn-lt"/>
              </a:rPr>
            </a:br>
            <a:r>
              <a:rPr lang="en-US" sz="1600" b="1">
                <a:ea typeface="+mn-lt"/>
                <a:cs typeface="+mn-lt"/>
              </a:rPr>
              <a:t> → Build dashboards to flag and support at-risk students</a:t>
            </a:r>
            <a:endParaRPr lang="en-US" sz="1600"/>
          </a:p>
          <a:p>
            <a:pPr>
              <a:lnSpc>
                <a:spcPct val="110000"/>
              </a:lnSpc>
            </a:pPr>
            <a:r>
              <a:rPr lang="en-US" sz="1800" b="1">
                <a:solidFill>
                  <a:schemeClr val="tx2">
                    <a:lumMod val="76000"/>
                    <a:lumOff val="24000"/>
                  </a:schemeClr>
                </a:solidFill>
                <a:ea typeface="+mn-lt"/>
                <a:cs typeface="+mn-lt"/>
              </a:rPr>
              <a:t>Expand &amp; Validate</a:t>
            </a:r>
            <a:br>
              <a:rPr lang="en-US" sz="1600" b="1">
                <a:ea typeface="+mn-lt"/>
                <a:cs typeface="+mn-lt"/>
              </a:rPr>
            </a:br>
            <a:r>
              <a:rPr lang="en-US" sz="1600" b="1">
                <a:ea typeface="+mn-lt"/>
                <a:cs typeface="+mn-lt"/>
              </a:rPr>
              <a:t> → Test models in different schools and countries</a:t>
            </a:r>
            <a:br>
              <a:rPr lang="en-US" sz="1600" b="1">
                <a:ea typeface="+mn-lt"/>
                <a:cs typeface="+mn-lt"/>
              </a:rPr>
            </a:br>
            <a:r>
              <a:rPr lang="en-US" sz="1600" b="1">
                <a:ea typeface="+mn-lt"/>
                <a:cs typeface="+mn-lt"/>
              </a:rPr>
              <a:t> → Ensure fairness and broader impact</a:t>
            </a:r>
            <a:endParaRPr lang="en-US" sz="1600"/>
          </a:p>
          <a:p>
            <a:pPr>
              <a:lnSpc>
                <a:spcPct val="110000"/>
              </a:lnSpc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71447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73A4FE-A046-4547-6664-EB51EF5A0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442" y="4474103"/>
            <a:ext cx="7031117" cy="9339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/>
              <a:t>Thank You</a:t>
            </a:r>
          </a:p>
        </p:txBody>
      </p:sp>
      <p:pic>
        <p:nvPicPr>
          <p:cNvPr id="16" name="Graphic 15" descr="Smiling Face with No Fill">
            <a:extLst>
              <a:ext uri="{FF2B5EF4-FFF2-40B4-BE49-F238E27FC236}">
                <a16:creationId xmlns:a16="http://schemas.microsoft.com/office/drawing/2014/main" id="{0563D242-FEF6-4AF5-B5A1-4E1A1E0B7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6210" y="409300"/>
            <a:ext cx="3899580" cy="389958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03FCC9E-47A2-69B7-68E7-7FA95EAD5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1680" y="5662526"/>
            <a:ext cx="54864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106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BB8FBF-004B-0541-D2F7-5EEE69646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72" y="2143223"/>
            <a:ext cx="3000587" cy="4160520"/>
          </a:xfrm>
        </p:spPr>
        <p:txBody>
          <a:bodyPr anchor="t">
            <a:noAutofit/>
          </a:bodyPr>
          <a:lstStyle/>
          <a:p>
            <a:r>
              <a:rPr lang="en-US" sz="3000"/>
              <a:t>INTRODUCTION</a:t>
            </a:r>
            <a:br>
              <a:rPr lang="en-US" sz="9600"/>
            </a:br>
            <a:endParaRPr lang="en-US" sz="96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5ADA91C-AD52-A530-A898-AD6E69874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6D0CD5CE-EBB0-5973-7F37-9097A7386E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6602515"/>
              </p:ext>
            </p:extLst>
          </p:nvPr>
        </p:nvGraphicFramePr>
        <p:xfrm>
          <a:off x="3851299" y="504149"/>
          <a:ext cx="7888008" cy="5705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9E01A20-E80D-C05A-06EC-34A8FA029A1E}"/>
              </a:ext>
            </a:extLst>
          </p:cNvPr>
          <p:cNvCxnSpPr/>
          <p:nvPr/>
        </p:nvCxnSpPr>
        <p:spPr>
          <a:xfrm>
            <a:off x="3363212" y="863125"/>
            <a:ext cx="29723" cy="458096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411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AB581-015C-427F-28D6-7E8B0449B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>
                <a:latin typeface="Grandview Display"/>
                <a:cs typeface="Times New Roman"/>
              </a:rPr>
              <a:t>DATASET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9211EC8-236E-AA90-478E-84B27816116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0080" y="2633472"/>
          <a:ext cx="10890928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04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13" name="Rectangle 1112">
            <a:extLst>
              <a:ext uri="{FF2B5EF4-FFF2-40B4-BE49-F238E27FC236}">
                <a16:creationId xmlns:a16="http://schemas.microsoft.com/office/drawing/2014/main" id="{CFD1D2CD-954D-4C4D-B505-05EAD159B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0879F1-FC2D-16B4-BD03-D8D9B2486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4670661" cy="30308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b="1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Decision Tree Classification </a:t>
            </a:r>
            <a:endParaRPr lang="en-US" sz="54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D132AEA7-A24A-45A9-BF8F-D0AFF34DF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805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0" name="Picture 1039">
            <a:extLst>
              <a:ext uri="{FF2B5EF4-FFF2-40B4-BE49-F238E27FC236}">
                <a16:creationId xmlns:a16="http://schemas.microsoft.com/office/drawing/2014/main" id="{797AE946-5770-5BD5-1AF6-6F585238EE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92" r="7230"/>
          <a:stretch/>
        </p:blipFill>
        <p:spPr>
          <a:xfrm>
            <a:off x="6515100" y="10"/>
            <a:ext cx="5676900" cy="6857990"/>
          </a:xfrm>
          <a:prstGeom prst="rect">
            <a:avLst/>
          </a:prstGeom>
        </p:spPr>
      </p:pic>
      <p:sp>
        <p:nvSpPr>
          <p:cNvPr id="5" name="AutoShape 6" descr="Picture 1520165409, Picture">
            <a:extLst>
              <a:ext uri="{FF2B5EF4-FFF2-40B4-BE49-F238E27FC236}">
                <a16:creationId xmlns:a16="http://schemas.microsoft.com/office/drawing/2014/main" id="{BBB87DC4-7289-D796-1C7D-96B0E693D9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974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D7B939-94A2-6E41-32F4-20EDD9DCF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904" y="914400"/>
            <a:ext cx="4261104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Unpruned Tree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404BBB-1496-7BC4-ADE1-F11C62F17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462" t="-1" r="12424" b="17777"/>
          <a:stretch/>
        </p:blipFill>
        <p:spPr>
          <a:xfrm>
            <a:off x="-1" y="914400"/>
            <a:ext cx="6657255" cy="440188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67922"/>
            <a:ext cx="665683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49B7A7-793C-604C-FE3D-57CCC11474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69905" y="2176036"/>
            <a:ext cx="4261104" cy="4121887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Top Split:</a:t>
            </a:r>
            <a:r>
              <a:rPr lang="en-US"/>
              <a:t> Prior failures = strongest predictor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Pass Rate:</a:t>
            </a:r>
            <a:r>
              <a:rPr lang="en-US"/>
              <a:t> 76% if no failures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Other Factors:</a:t>
            </a:r>
            <a:r>
              <a:rPr lang="en-US"/>
              <a:t> Alcohol use, going out, and family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Insight:</a:t>
            </a:r>
            <a:r>
              <a:rPr lang="en-US"/>
              <a:t> Academic history + behavior influence outcomes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9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D6E5D8-0858-E269-3428-6D0C254C2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904" y="914400"/>
            <a:ext cx="4261104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Pruned Tree</a:t>
            </a:r>
          </a:p>
        </p:txBody>
      </p:sp>
      <p:pic>
        <p:nvPicPr>
          <p:cNvPr id="5" name="Content Placeholder 4" descr="A diagram of a graph&#10;&#10;AI-generated content may be incorrect.">
            <a:extLst>
              <a:ext uri="{FF2B5EF4-FFF2-40B4-BE49-F238E27FC236}">
                <a16:creationId xmlns:a16="http://schemas.microsoft.com/office/drawing/2014/main" id="{14D3EBC0-4FCF-58FB-001B-7BEFC98DC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6739" t="-1" r="7147" b="21551"/>
          <a:stretch/>
        </p:blipFill>
        <p:spPr>
          <a:xfrm>
            <a:off x="-1" y="914400"/>
            <a:ext cx="6657255" cy="419986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67922"/>
            <a:ext cx="665683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5285D3-495A-F86C-12B8-094C20498D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69905" y="2176036"/>
            <a:ext cx="4261104" cy="41218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Single Split:</a:t>
            </a:r>
            <a:r>
              <a:rPr lang="en-US"/>
              <a:t> Based on </a:t>
            </a:r>
            <a:r>
              <a:rPr lang="en-US" b="1"/>
              <a:t>past failures</a:t>
            </a:r>
            <a:endParaRPr lang="en-US"/>
          </a:p>
          <a:p>
            <a:r>
              <a:rPr lang="en-US" b="1"/>
              <a:t>Result: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Students with </a:t>
            </a:r>
            <a:r>
              <a:rPr lang="en-US" b="1"/>
              <a:t>no failures</a:t>
            </a:r>
            <a:r>
              <a:rPr lang="en-US"/>
              <a:t> → </a:t>
            </a:r>
            <a:r>
              <a:rPr lang="en-US" b="1"/>
              <a:t>76% chance of passing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Students with </a:t>
            </a:r>
            <a:r>
              <a:rPr lang="en-US" b="1"/>
              <a:t>1+ failures</a:t>
            </a:r>
            <a:r>
              <a:rPr lang="en-US"/>
              <a:t> → only </a:t>
            </a:r>
            <a:r>
              <a:rPr lang="en-US" b="1"/>
              <a:t>37% pass rate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Conclusion:</a:t>
            </a:r>
            <a:r>
              <a:rPr lang="en-US"/>
              <a:t> Academic history is the strongest predictor of success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548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458477-A20B-E0EC-6E6E-BA7E622B0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6510" y="1371600"/>
            <a:ext cx="5704500" cy="1097280"/>
          </a:xfrm>
        </p:spPr>
        <p:txBody>
          <a:bodyPr>
            <a:normAutofit/>
          </a:bodyPr>
          <a:lstStyle/>
          <a:p>
            <a:r>
              <a:rPr lang="en-US" sz="2400">
                <a:latin typeface="Times New Roman"/>
                <a:ea typeface="+mj-lt"/>
                <a:cs typeface="+mj-lt"/>
              </a:rPr>
              <a:t>MODEL</a:t>
            </a:r>
            <a:r>
              <a:rPr lang="en-US" sz="2400" b="0">
                <a:latin typeface="Times New Roman"/>
                <a:ea typeface="+mj-lt"/>
                <a:cs typeface="+mj-lt"/>
              </a:rPr>
              <a:t> </a:t>
            </a:r>
            <a:r>
              <a:rPr lang="en-US" sz="2400">
                <a:latin typeface="Times New Roman"/>
                <a:ea typeface="+mj-lt"/>
                <a:cs typeface="+mj-lt"/>
              </a:rPr>
              <a:t>EVALUATION (ROC Curve)</a:t>
            </a:r>
            <a:endParaRPr lang="en-US" sz="2400">
              <a:latin typeface="Times New Roman"/>
            </a:endParaRPr>
          </a:p>
        </p:txBody>
      </p:sp>
      <p:pic>
        <p:nvPicPr>
          <p:cNvPr id="3074" name="Picture 2" descr="Picture 323265500, Picture">
            <a:extLst>
              <a:ext uri="{FF2B5EF4-FFF2-40B4-BE49-F238E27FC236}">
                <a16:creationId xmlns:a16="http://schemas.microsoft.com/office/drawing/2014/main" id="{0CA1B685-E24B-3346-93D3-16CF20877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6637"/>
          <a:stretch/>
        </p:blipFill>
        <p:spPr bwMode="auto">
          <a:xfrm>
            <a:off x="-1" y="1"/>
            <a:ext cx="530352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83" name="Straight Connector 3082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90741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Picture 1266628446, Picture">
            <a:extLst>
              <a:ext uri="{FF2B5EF4-FFF2-40B4-BE49-F238E27FC236}">
                <a16:creationId xmlns:a16="http://schemas.microsoft.com/office/drawing/2014/main" id="{77DF404D-DD13-9AAB-4E5C-78ACDE9F3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6637"/>
          <a:stretch/>
        </p:blipFill>
        <p:spPr bwMode="auto">
          <a:xfrm>
            <a:off x="-1" y="3429000"/>
            <a:ext cx="530352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F0AD3-1DE0-5663-8039-A31EF299D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8922" y="2465148"/>
            <a:ext cx="5682087" cy="40568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>
                <a:latin typeface="Times New Roman"/>
                <a:ea typeface="+mn-lt"/>
                <a:cs typeface="+mn-lt"/>
              </a:rPr>
              <a:t>The ROC curve illustrates the model’s ability to distinguish between students who passed and those who failed.</a:t>
            </a:r>
            <a:endParaRPr lang="en-US" sz="1600">
              <a:latin typeface="Times New Roman"/>
              <a:cs typeface="Times New Roman"/>
            </a:endParaRPr>
          </a:p>
          <a:p>
            <a:r>
              <a:rPr lang="en-US" sz="1600" b="1">
                <a:latin typeface="Times New Roman"/>
                <a:ea typeface="+mn-lt"/>
                <a:cs typeface="+mn-lt"/>
              </a:rPr>
              <a:t>AUC = 0.597</a:t>
            </a:r>
            <a:r>
              <a:rPr lang="en-US" sz="1600">
                <a:latin typeface="Times New Roman"/>
                <a:ea typeface="+mn-lt"/>
                <a:cs typeface="+mn-lt"/>
              </a:rPr>
              <a:t>, indicating modest predictive power.</a:t>
            </a:r>
            <a:endParaRPr lang="en-US" sz="1600">
              <a:latin typeface="Times New Roman"/>
              <a:cs typeface="Times New Roman"/>
            </a:endParaRPr>
          </a:p>
          <a:p>
            <a:r>
              <a:rPr lang="en-US" sz="1600">
                <a:latin typeface="Times New Roman"/>
                <a:ea typeface="+mn-lt"/>
                <a:cs typeface="+mn-lt"/>
              </a:rPr>
              <a:t>High specificity but </a:t>
            </a:r>
            <a:r>
              <a:rPr lang="en-US" sz="1600" b="1">
                <a:latin typeface="Times New Roman"/>
                <a:ea typeface="+mn-lt"/>
                <a:cs typeface="+mn-lt"/>
              </a:rPr>
              <a:t>low sensitivity</a:t>
            </a:r>
            <a:r>
              <a:rPr lang="en-US" sz="1600">
                <a:latin typeface="Times New Roman"/>
                <a:ea typeface="+mn-lt"/>
                <a:cs typeface="+mn-lt"/>
              </a:rPr>
              <a:t>, meaning the model correctly identifies most students who pass but misses many who fail.</a:t>
            </a:r>
            <a:endParaRPr lang="en-US" sz="1600">
              <a:latin typeface="Times New Roman"/>
              <a:cs typeface="Times New Roman"/>
            </a:endParaRPr>
          </a:p>
          <a:p>
            <a:r>
              <a:rPr lang="en-US" sz="1600">
                <a:latin typeface="Times New Roman"/>
                <a:ea typeface="+mn-lt"/>
                <a:cs typeface="+mn-lt"/>
              </a:rPr>
              <a:t>Suggests room for improvement in detecting at-risk students.</a:t>
            </a:r>
            <a:endParaRPr lang="en-US" sz="1600">
              <a:latin typeface="Times New Roman"/>
            </a:endParaRPr>
          </a:p>
          <a:p>
            <a:endParaRPr lang="en-US" sz="140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ECEFFE-FB40-5463-CE36-4DBD67D1630C}"/>
              </a:ext>
            </a:extLst>
          </p:cNvPr>
          <p:cNvCxnSpPr/>
          <p:nvPr/>
        </p:nvCxnSpPr>
        <p:spPr>
          <a:xfrm>
            <a:off x="5593183" y="1367390"/>
            <a:ext cx="29723" cy="4580966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EA6D1A6-B72B-D42F-391E-14DF5135F47B}"/>
              </a:ext>
            </a:extLst>
          </p:cNvPr>
          <p:cNvCxnSpPr/>
          <p:nvPr/>
        </p:nvCxnSpPr>
        <p:spPr>
          <a:xfrm>
            <a:off x="5981228" y="1900360"/>
            <a:ext cx="5131001" cy="39220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211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8E3821-E8C1-1AD1-BDF3-0C47BBEFE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6127542" cy="10972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>
                <a:effectLst/>
                <a:latin typeface="Times New Roman"/>
                <a:ea typeface="Times New Roman" panose="02020603050405020304" pitchFamily="18" charset="0"/>
                <a:cs typeface="Arial"/>
              </a:rPr>
              <a:t>Logistic Regression Outcomes</a:t>
            </a:r>
            <a:r>
              <a:rPr lang="en-US" sz="3400">
                <a:effectLst/>
              </a:rPr>
              <a:t> </a:t>
            </a:r>
            <a:endParaRPr lang="en-US" sz="3400"/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B6CA7BBE-E90F-D444-76AA-E82477582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182273"/>
            <a:ext cx="6127542" cy="38924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600">
                <a:latin typeface="Times New Roman"/>
                <a:ea typeface="+mn-lt"/>
                <a:cs typeface="+mn-lt"/>
              </a:rPr>
              <a:t>Significant Predictors:</a:t>
            </a:r>
            <a:endParaRPr lang="en-US" sz="1600">
              <a:latin typeface="Times New Roman"/>
              <a:cs typeface="Times New Roman"/>
            </a:endParaRPr>
          </a:p>
          <a:p>
            <a:pPr>
              <a:lnSpc>
                <a:spcPct val="110000"/>
              </a:lnSpc>
            </a:pPr>
            <a:r>
              <a:rPr lang="en-US" sz="1600" err="1">
                <a:latin typeface="Times New Roman"/>
                <a:ea typeface="+mn-lt"/>
                <a:cs typeface="+mn-lt"/>
              </a:rPr>
              <a:t>goout</a:t>
            </a:r>
            <a:r>
              <a:rPr lang="en-US" sz="1600">
                <a:latin typeface="Times New Roman"/>
                <a:ea typeface="+mn-lt"/>
                <a:cs typeface="+mn-lt"/>
              </a:rPr>
              <a:t> (p = 0.0398): Going out negatively impacts pass probability</a:t>
            </a:r>
            <a:endParaRPr lang="en-US" sz="1600">
              <a:latin typeface="Times New Roman"/>
              <a:cs typeface="Times New Roman"/>
            </a:endParaRPr>
          </a:p>
          <a:p>
            <a:pPr>
              <a:lnSpc>
                <a:spcPct val="110000"/>
              </a:lnSpc>
            </a:pPr>
            <a:r>
              <a:rPr lang="en-US" sz="1600" err="1">
                <a:latin typeface="Times New Roman"/>
                <a:ea typeface="+mn-lt"/>
                <a:cs typeface="+mn-lt"/>
              </a:rPr>
              <a:t>Walc</a:t>
            </a:r>
            <a:r>
              <a:rPr lang="en-US" sz="1600">
                <a:latin typeface="Times New Roman"/>
                <a:ea typeface="+mn-lt"/>
                <a:cs typeface="+mn-lt"/>
              </a:rPr>
              <a:t> (p = 0.00877): Higher alcohol use reduces likelihood of passing</a:t>
            </a:r>
            <a:endParaRPr lang="en-US" sz="1600">
              <a:latin typeface="Times New Roman"/>
              <a:cs typeface="Times New Roman"/>
            </a:endParaRPr>
          </a:p>
          <a:p>
            <a:pPr>
              <a:lnSpc>
                <a:spcPct val="110000"/>
              </a:lnSpc>
            </a:pPr>
            <a:r>
              <a:rPr lang="en-US" sz="1600">
                <a:latin typeface="Times New Roman"/>
                <a:ea typeface="+mn-lt"/>
                <a:cs typeface="+mn-lt"/>
              </a:rPr>
              <a:t>G2 (p &lt; 0.001): Strongest predictor of final outcome</a:t>
            </a:r>
            <a:endParaRPr lang="en-US" sz="1600">
              <a:latin typeface="Times New Roman"/>
              <a:cs typeface="Times New Roman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1600">
                <a:latin typeface="Times New Roman"/>
                <a:ea typeface="+mn-lt"/>
                <a:cs typeface="+mn-lt"/>
              </a:rPr>
              <a:t>Interpretation:</a:t>
            </a:r>
            <a:br>
              <a:rPr lang="en-US" sz="1600">
                <a:latin typeface="Times New Roman"/>
                <a:ea typeface="+mn-lt"/>
                <a:cs typeface="+mn-lt"/>
              </a:rPr>
            </a:br>
            <a:r>
              <a:rPr lang="en-US" sz="1600">
                <a:latin typeface="Times New Roman"/>
                <a:ea typeface="+mn-lt"/>
                <a:cs typeface="+mn-lt"/>
              </a:rPr>
              <a:t> Social habits and prior academic performance (G2) strongly influence student success</a:t>
            </a:r>
            <a:endParaRPr lang="en-US" sz="1600">
              <a:latin typeface="Times New Roman"/>
              <a:cs typeface="Times New Roman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1600">
                <a:latin typeface="Times New Roman"/>
                <a:ea typeface="+mn-lt"/>
                <a:cs typeface="+mn-lt"/>
              </a:rPr>
              <a:t>Model Fit:</a:t>
            </a:r>
            <a:br>
              <a:rPr lang="en-US" sz="1600">
                <a:latin typeface="Times New Roman"/>
                <a:ea typeface="+mn-lt"/>
                <a:cs typeface="+mn-lt"/>
              </a:rPr>
            </a:br>
            <a:r>
              <a:rPr lang="en-US" sz="1600">
                <a:latin typeface="Times New Roman"/>
                <a:ea typeface="+mn-lt"/>
                <a:cs typeface="+mn-lt"/>
              </a:rPr>
              <a:t> AIC = 152.17 → relatively strong model</a:t>
            </a:r>
            <a:br>
              <a:rPr lang="en-US" sz="1600">
                <a:latin typeface="Times New Roman"/>
                <a:ea typeface="+mn-lt"/>
                <a:cs typeface="+mn-lt"/>
              </a:rPr>
            </a:br>
            <a:r>
              <a:rPr lang="en-US" sz="1600">
                <a:latin typeface="Times New Roman"/>
                <a:ea typeface="+mn-lt"/>
                <a:cs typeface="+mn-lt"/>
              </a:rPr>
              <a:t> Residual deviance dropped from 500.5 to 138.17</a:t>
            </a:r>
            <a:endParaRPr lang="en-US" sz="1600">
              <a:latin typeface="Times New Roman"/>
            </a:endParaRPr>
          </a:p>
          <a:p>
            <a:pPr>
              <a:lnSpc>
                <a:spcPct val="110000"/>
              </a:lnSpc>
            </a:pPr>
            <a:endParaRPr lang="en-US" sz="160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983BC9B-D222-918D-B79C-2A9542A6F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203" y="914400"/>
            <a:ext cx="3928583" cy="24848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B11EC1-3224-E58E-BF31-A5B12CAA1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959" y="3589922"/>
            <a:ext cx="3950828" cy="365451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D7F0166-5104-70BA-EFEB-5271B630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0113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496B1-0F63-2E14-E6B0-498FCF665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737859" cy="1097280"/>
          </a:xfrm>
        </p:spPr>
        <p:txBody>
          <a:bodyPr>
            <a:normAutofit/>
          </a:bodyPr>
          <a:lstStyle/>
          <a:p>
            <a:r>
              <a:rPr lang="en-GB" b="0">
                <a:ea typeface="+mj-lt"/>
                <a:cs typeface="+mj-lt"/>
              </a:rPr>
              <a:t>ROC Curve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13841-1AB1-55D1-AFD4-128D934A1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236"/>
            <a:ext cx="5737860" cy="366698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b="1">
                <a:ea typeface="+mn-lt"/>
                <a:cs typeface="+mn-lt"/>
              </a:rPr>
              <a:t>Model Type:</a:t>
            </a:r>
            <a:r>
              <a:rPr lang="en-GB">
                <a:ea typeface="+mn-lt"/>
                <a:cs typeface="+mn-lt"/>
              </a:rPr>
              <a:t> Simplified logistic regression</a:t>
            </a:r>
            <a:endParaRPr lang="en-GB"/>
          </a:p>
          <a:p>
            <a:r>
              <a:rPr lang="en-GB" b="1">
                <a:ea typeface="+mn-lt"/>
                <a:cs typeface="+mn-lt"/>
              </a:rPr>
              <a:t>Strong Performance:</a:t>
            </a:r>
            <a:r>
              <a:rPr lang="en-GB">
                <a:ea typeface="+mn-lt"/>
                <a:cs typeface="+mn-lt"/>
              </a:rPr>
              <a:t> Curve hugs the top-left → high true positive rate and low false positive rate</a:t>
            </a:r>
            <a:endParaRPr lang="en-GB"/>
          </a:p>
          <a:p>
            <a:r>
              <a:rPr lang="en-GB" b="1">
                <a:ea typeface="+mn-lt"/>
                <a:cs typeface="+mn-lt"/>
              </a:rPr>
              <a:t>Interpretation:</a:t>
            </a:r>
            <a:r>
              <a:rPr lang="en-GB">
                <a:ea typeface="+mn-lt"/>
                <a:cs typeface="+mn-lt"/>
              </a:rPr>
              <a:t> Model effectively distinguishes between pass/fail outcomes</a:t>
            </a:r>
            <a:endParaRPr lang="en-GB"/>
          </a:p>
          <a:p>
            <a:endParaRPr lang="en-GB"/>
          </a:p>
        </p:txBody>
      </p:sp>
      <p:pic>
        <p:nvPicPr>
          <p:cNvPr id="5" name="Picture 4" descr="A graph of a model&#10;&#10;AI-generated content may be incorrect.">
            <a:extLst>
              <a:ext uri="{FF2B5EF4-FFF2-40B4-BE49-F238E27FC236}">
                <a16:creationId xmlns:a16="http://schemas.microsoft.com/office/drawing/2014/main" id="{4AC35E4E-B118-5184-EE3C-A5851A4F4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179" y="2613580"/>
            <a:ext cx="4375829" cy="368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318046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897</Words>
  <Application>Microsoft Macintosh PowerPoint</Application>
  <PresentationFormat>Widescreen</PresentationFormat>
  <Paragraphs>69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-webkit-standard</vt:lpstr>
      <vt:lpstr>Aptos</vt:lpstr>
      <vt:lpstr>Arial</vt:lpstr>
      <vt:lpstr>Calibri</vt:lpstr>
      <vt:lpstr>Grandview Display</vt:lpstr>
      <vt:lpstr>Times New Roman</vt:lpstr>
      <vt:lpstr>DashVTI</vt:lpstr>
      <vt:lpstr>Predicting Student Success: A Statistical Analysis of Academic Performance Factors  </vt:lpstr>
      <vt:lpstr>INTRODUCTION </vt:lpstr>
      <vt:lpstr>DATASET</vt:lpstr>
      <vt:lpstr>Decision Tree Classification </vt:lpstr>
      <vt:lpstr>Unpruned Tree</vt:lpstr>
      <vt:lpstr>Pruned Tree</vt:lpstr>
      <vt:lpstr>MODEL EVALUATION (ROC Curve)</vt:lpstr>
      <vt:lpstr>Logistic Regression Outcomes </vt:lpstr>
      <vt:lpstr>ROC Curve</vt:lpstr>
      <vt:lpstr>Principal Component Analysis </vt:lpstr>
      <vt:lpstr>Proportion of Variance </vt:lpstr>
      <vt:lpstr>Scree Plot and Cumulative Variance </vt:lpstr>
      <vt:lpstr>Conclusion </vt:lpstr>
      <vt:lpstr>PowerPoint Presentation</vt:lpstr>
      <vt:lpstr>Recommendation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Dural, Gorkem</cp:lastModifiedBy>
  <cp:revision>1</cp:revision>
  <dcterms:created xsi:type="dcterms:W3CDTF">2025-05-04T20:52:04Z</dcterms:created>
  <dcterms:modified xsi:type="dcterms:W3CDTF">2025-05-06T19:07:00Z</dcterms:modified>
</cp:coreProperties>
</file>